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9"/>
  </p:notesMasterIdLst>
  <p:sldIdLst>
    <p:sldId id="256" r:id="rId3"/>
    <p:sldId id="257" r:id="rId4"/>
    <p:sldId id="258" r:id="rId5"/>
    <p:sldId id="269" r:id="rId6"/>
    <p:sldId id="272" r:id="rId7"/>
    <p:sldId id="273" r:id="rId8"/>
    <p:sldId id="274" r:id="rId9"/>
    <p:sldId id="259" r:id="rId10"/>
    <p:sldId id="275" r:id="rId11"/>
    <p:sldId id="260" r:id="rId12"/>
    <p:sldId id="261" r:id="rId13"/>
    <p:sldId id="278" r:id="rId14"/>
    <p:sldId id="279" r:id="rId15"/>
    <p:sldId id="262" r:id="rId16"/>
    <p:sldId id="280"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34B"/>
    <a:srgbClr val="AB0520"/>
    <a:srgbClr val="81D3EB"/>
    <a:srgbClr val="FB79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559" autoAdjust="0"/>
    <p:restoredTop sz="95256" autoAdjust="0"/>
  </p:normalViewPr>
  <p:slideViewPr>
    <p:cSldViewPr snapToGrid="0">
      <p:cViewPr varScale="1">
        <p:scale>
          <a:sx n="90" d="100"/>
          <a:sy n="90" d="100"/>
        </p:scale>
        <p:origin x="5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emailarizona-my.sharepoint.com/personal/katielynn_arizona_edu/Documents/Documents/KORES/SNF/Humic%20Acid%20Comparisons_v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emailarizona-my.sharepoint.com/personal/katielynn_arizona_edu/Documents/Documents/KORES/SNF/Humic%20Acid%20Comparisons_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emailarizona-my.sharepoint.com/personal/katielynn_arizona_edu/Documents/Documents/KORES/SNF/Humic%20Acid%20Comparisons_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emailarizona-my.sharepoint.com/personal/katielynn_arizona_edu/Documents/Documents/KORES/SNF/Humic%20Acid%20Comparisons_v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emailarizona-my.sharepoint.com/personal/katielynn_arizona_edu/Documents/Documents/KORES/SNF/Humic%20Acid%20Comparisons_v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emailarizona-my.sharepoint.com/personal/katielynn_arizona_edu/Documents/Documents/KORES/SNF/Humic%20Acid%20Comparisons_v2.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'Lifetime Flux'!$C$2</c:f>
              <c:strCache>
                <c:ptCount val="1"/>
                <c:pt idx="0">
                  <c:v>Corrected Flux (LMH)</c:v>
                </c:pt>
              </c:strCache>
            </c:strRef>
          </c:tx>
          <c:spPr>
            <a:ln w="25400" cap="rnd">
              <a:noFill/>
              <a:round/>
            </a:ln>
            <a:effectLst/>
          </c:spPr>
          <c:marker>
            <c:symbol val="circle"/>
            <c:size val="5"/>
            <c:spPr>
              <a:solidFill>
                <a:srgbClr val="0C234B"/>
              </a:solidFill>
              <a:ln w="3175">
                <a:solidFill>
                  <a:srgbClr val="0C234B">
                    <a:alpha val="95000"/>
                  </a:srgbClr>
                </a:solidFill>
              </a:ln>
              <a:effectLst/>
            </c:spPr>
          </c:marker>
          <c:xVal>
            <c:multiLvlStrRef>
              <c:f>'Lifetime Flux'!$A$3:$B$138</c:f>
              <c:multiLvlStrCache>
                <c:ptCount val="136"/>
                <c:lvl>
                  <c:pt idx="0">
                    <c:v>0</c:v>
                  </c:pt>
                  <c:pt idx="1">
                    <c:v>1</c:v>
                  </c:pt>
                  <c:pt idx="2">
                    <c:v>3</c:v>
                  </c:pt>
                  <c:pt idx="3">
                    <c:v>5</c:v>
                  </c:pt>
                  <c:pt idx="4">
                    <c:v>0</c:v>
                  </c:pt>
                  <c:pt idx="5">
                    <c:v>1</c:v>
                  </c:pt>
                  <c:pt idx="6">
                    <c:v>2</c:v>
                  </c:pt>
                  <c:pt idx="7">
                    <c:v>3</c:v>
                  </c:pt>
                  <c:pt idx="8">
                    <c:v>4</c:v>
                  </c:pt>
                  <c:pt idx="9">
                    <c:v>5</c:v>
                  </c:pt>
                  <c:pt idx="10">
                    <c:v>0</c:v>
                  </c:pt>
                  <c:pt idx="11">
                    <c:v>1</c:v>
                  </c:pt>
                  <c:pt idx="12">
                    <c:v>2</c:v>
                  </c:pt>
                  <c:pt idx="13">
                    <c:v>3</c:v>
                  </c:pt>
                  <c:pt idx="14">
                    <c:v>4</c:v>
                  </c:pt>
                  <c:pt idx="15">
                    <c:v>5</c:v>
                  </c:pt>
                  <c:pt idx="16">
                    <c:v>0</c:v>
                  </c:pt>
                  <c:pt idx="17">
                    <c:v>1</c:v>
                  </c:pt>
                  <c:pt idx="18">
                    <c:v>2</c:v>
                  </c:pt>
                  <c:pt idx="19">
                    <c:v>3</c:v>
                  </c:pt>
                  <c:pt idx="20">
                    <c:v>4</c:v>
                  </c:pt>
                  <c:pt idx="21">
                    <c:v>5</c:v>
                  </c:pt>
                  <c:pt idx="22">
                    <c:v>0</c:v>
                  </c:pt>
                  <c:pt idx="23">
                    <c:v>1</c:v>
                  </c:pt>
                  <c:pt idx="24">
                    <c:v>2</c:v>
                  </c:pt>
                  <c:pt idx="25">
                    <c:v>3</c:v>
                  </c:pt>
                  <c:pt idx="26">
                    <c:v>4</c:v>
                  </c:pt>
                  <c:pt idx="27">
                    <c:v>5</c:v>
                  </c:pt>
                  <c:pt idx="28">
                    <c:v>0</c:v>
                  </c:pt>
                  <c:pt idx="29">
                    <c:v>1</c:v>
                  </c:pt>
                  <c:pt idx="30">
                    <c:v>2</c:v>
                  </c:pt>
                  <c:pt idx="31">
                    <c:v>3</c:v>
                  </c:pt>
                  <c:pt idx="32">
                    <c:v>4</c:v>
                  </c:pt>
                  <c:pt idx="33">
                    <c:v>5</c:v>
                  </c:pt>
                  <c:pt idx="34">
                    <c:v>0</c:v>
                  </c:pt>
                  <c:pt idx="35">
                    <c:v>1</c:v>
                  </c:pt>
                  <c:pt idx="36">
                    <c:v>2</c:v>
                  </c:pt>
                  <c:pt idx="37">
                    <c:v>3</c:v>
                  </c:pt>
                  <c:pt idx="38">
                    <c:v>4</c:v>
                  </c:pt>
                  <c:pt idx="39">
                    <c:v>5</c:v>
                  </c:pt>
                  <c:pt idx="40">
                    <c:v>0</c:v>
                  </c:pt>
                  <c:pt idx="41">
                    <c:v>1</c:v>
                  </c:pt>
                  <c:pt idx="42">
                    <c:v>2</c:v>
                  </c:pt>
                  <c:pt idx="43">
                    <c:v>3</c:v>
                  </c:pt>
                  <c:pt idx="44">
                    <c:v>4</c:v>
                  </c:pt>
                  <c:pt idx="45">
                    <c:v>5</c:v>
                  </c:pt>
                  <c:pt idx="46">
                    <c:v>0</c:v>
                  </c:pt>
                  <c:pt idx="47">
                    <c:v>1</c:v>
                  </c:pt>
                  <c:pt idx="48">
                    <c:v>2</c:v>
                  </c:pt>
                  <c:pt idx="49">
                    <c:v>3</c:v>
                  </c:pt>
                  <c:pt idx="50">
                    <c:v>4</c:v>
                  </c:pt>
                  <c:pt idx="51">
                    <c:v>5</c:v>
                  </c:pt>
                  <c:pt idx="52">
                    <c:v>0</c:v>
                  </c:pt>
                  <c:pt idx="53">
                    <c:v>1</c:v>
                  </c:pt>
                  <c:pt idx="54">
                    <c:v>2</c:v>
                  </c:pt>
                  <c:pt idx="55">
                    <c:v>3</c:v>
                  </c:pt>
                  <c:pt idx="56">
                    <c:v>4</c:v>
                  </c:pt>
                  <c:pt idx="57">
                    <c:v>5</c:v>
                  </c:pt>
                  <c:pt idx="58">
                    <c:v>0</c:v>
                  </c:pt>
                  <c:pt idx="59">
                    <c:v>1</c:v>
                  </c:pt>
                  <c:pt idx="60">
                    <c:v>2</c:v>
                  </c:pt>
                  <c:pt idx="61">
                    <c:v>3</c:v>
                  </c:pt>
                  <c:pt idx="62">
                    <c:v>4</c:v>
                  </c:pt>
                  <c:pt idx="63">
                    <c:v>5</c:v>
                  </c:pt>
                  <c:pt idx="64">
                    <c:v>0</c:v>
                  </c:pt>
                  <c:pt idx="65">
                    <c:v>1</c:v>
                  </c:pt>
                  <c:pt idx="66">
                    <c:v>2</c:v>
                  </c:pt>
                  <c:pt idx="67">
                    <c:v>3</c:v>
                  </c:pt>
                  <c:pt idx="68">
                    <c:v>4</c:v>
                  </c:pt>
                  <c:pt idx="69">
                    <c:v>5</c:v>
                  </c:pt>
                  <c:pt idx="70">
                    <c:v>0</c:v>
                  </c:pt>
                  <c:pt idx="71">
                    <c:v>1</c:v>
                  </c:pt>
                  <c:pt idx="72">
                    <c:v>2</c:v>
                  </c:pt>
                  <c:pt idx="73">
                    <c:v>3</c:v>
                  </c:pt>
                  <c:pt idx="74">
                    <c:v>4</c:v>
                  </c:pt>
                  <c:pt idx="75">
                    <c:v>5</c:v>
                  </c:pt>
                  <c:pt idx="76">
                    <c:v>0</c:v>
                  </c:pt>
                  <c:pt idx="77">
                    <c:v>1</c:v>
                  </c:pt>
                  <c:pt idx="78">
                    <c:v>2</c:v>
                  </c:pt>
                  <c:pt idx="79">
                    <c:v>3</c:v>
                  </c:pt>
                  <c:pt idx="80">
                    <c:v>4</c:v>
                  </c:pt>
                  <c:pt idx="81">
                    <c:v>5</c:v>
                  </c:pt>
                  <c:pt idx="82">
                    <c:v>0</c:v>
                  </c:pt>
                  <c:pt idx="83">
                    <c:v>1</c:v>
                  </c:pt>
                  <c:pt idx="84">
                    <c:v>2</c:v>
                  </c:pt>
                  <c:pt idx="85">
                    <c:v>3</c:v>
                  </c:pt>
                  <c:pt idx="86">
                    <c:v>4</c:v>
                  </c:pt>
                  <c:pt idx="87">
                    <c:v>5</c:v>
                  </c:pt>
                  <c:pt idx="88">
                    <c:v>0</c:v>
                  </c:pt>
                  <c:pt idx="89">
                    <c:v>1</c:v>
                  </c:pt>
                  <c:pt idx="90">
                    <c:v>2</c:v>
                  </c:pt>
                  <c:pt idx="91">
                    <c:v>3</c:v>
                  </c:pt>
                  <c:pt idx="92">
                    <c:v>4</c:v>
                  </c:pt>
                  <c:pt idx="93">
                    <c:v>5</c:v>
                  </c:pt>
                  <c:pt idx="94">
                    <c:v>0</c:v>
                  </c:pt>
                  <c:pt idx="95">
                    <c:v>1</c:v>
                  </c:pt>
                  <c:pt idx="96">
                    <c:v>2</c:v>
                  </c:pt>
                  <c:pt idx="97">
                    <c:v>3</c:v>
                  </c:pt>
                  <c:pt idx="98">
                    <c:v>4</c:v>
                  </c:pt>
                  <c:pt idx="99">
                    <c:v>5</c:v>
                  </c:pt>
                  <c:pt idx="100">
                    <c:v>0</c:v>
                  </c:pt>
                  <c:pt idx="101">
                    <c:v>1</c:v>
                  </c:pt>
                  <c:pt idx="102">
                    <c:v>2</c:v>
                  </c:pt>
                  <c:pt idx="103">
                    <c:v>3</c:v>
                  </c:pt>
                  <c:pt idx="104">
                    <c:v>4</c:v>
                  </c:pt>
                  <c:pt idx="105">
                    <c:v>5</c:v>
                  </c:pt>
                  <c:pt idx="106">
                    <c:v>0</c:v>
                  </c:pt>
                  <c:pt idx="107">
                    <c:v>1</c:v>
                  </c:pt>
                  <c:pt idx="108">
                    <c:v>2</c:v>
                  </c:pt>
                  <c:pt idx="109">
                    <c:v>3</c:v>
                  </c:pt>
                  <c:pt idx="110">
                    <c:v>4</c:v>
                  </c:pt>
                  <c:pt idx="111">
                    <c:v>5</c:v>
                  </c:pt>
                  <c:pt idx="112">
                    <c:v>0</c:v>
                  </c:pt>
                  <c:pt idx="113">
                    <c:v>1</c:v>
                  </c:pt>
                  <c:pt idx="114">
                    <c:v>2</c:v>
                  </c:pt>
                  <c:pt idx="115">
                    <c:v>3</c:v>
                  </c:pt>
                  <c:pt idx="116">
                    <c:v>4</c:v>
                  </c:pt>
                  <c:pt idx="117">
                    <c:v>5</c:v>
                  </c:pt>
                  <c:pt idx="118">
                    <c:v>0</c:v>
                  </c:pt>
                  <c:pt idx="119">
                    <c:v>1</c:v>
                  </c:pt>
                  <c:pt idx="120">
                    <c:v>2</c:v>
                  </c:pt>
                  <c:pt idx="121">
                    <c:v>3</c:v>
                  </c:pt>
                  <c:pt idx="122">
                    <c:v>4</c:v>
                  </c:pt>
                  <c:pt idx="123">
                    <c:v>5</c:v>
                  </c:pt>
                  <c:pt idx="124">
                    <c:v>0</c:v>
                  </c:pt>
                  <c:pt idx="125">
                    <c:v>1</c:v>
                  </c:pt>
                  <c:pt idx="126">
                    <c:v>2</c:v>
                  </c:pt>
                  <c:pt idx="127">
                    <c:v>3</c:v>
                  </c:pt>
                  <c:pt idx="128">
                    <c:v>4</c:v>
                  </c:pt>
                  <c:pt idx="129">
                    <c:v>5</c:v>
                  </c:pt>
                  <c:pt idx="130">
                    <c:v>0</c:v>
                  </c:pt>
                  <c:pt idx="131">
                    <c:v>1</c:v>
                  </c:pt>
                  <c:pt idx="132">
                    <c:v>2</c:v>
                  </c:pt>
                  <c:pt idx="133">
                    <c:v>3</c:v>
                  </c:pt>
                  <c:pt idx="134">
                    <c:v>4</c:v>
                  </c:pt>
                  <c:pt idx="135">
                    <c:v>5</c:v>
                  </c:pt>
                </c:lvl>
                <c:lvl>
                  <c:pt idx="0">
                    <c:v>1/30/2023</c:v>
                  </c:pt>
                  <c:pt idx="1">
                    <c:v>1/30/2023</c:v>
                  </c:pt>
                  <c:pt idx="2">
                    <c:v>1/30/2023</c:v>
                  </c:pt>
                  <c:pt idx="3">
                    <c:v>1/30/2023</c:v>
                  </c:pt>
                  <c:pt idx="4">
                    <c:v>1/31/2023</c:v>
                  </c:pt>
                  <c:pt idx="5">
                    <c:v>1/31/2023</c:v>
                  </c:pt>
                  <c:pt idx="6">
                    <c:v>1/31/2023</c:v>
                  </c:pt>
                  <c:pt idx="7">
                    <c:v>1/31/2023</c:v>
                  </c:pt>
                  <c:pt idx="8">
                    <c:v>1/31/2023</c:v>
                  </c:pt>
                  <c:pt idx="9">
                    <c:v>1/31/2023</c:v>
                  </c:pt>
                  <c:pt idx="10">
                    <c:v>2/1/2023</c:v>
                  </c:pt>
                  <c:pt idx="11">
                    <c:v>2/1/2023</c:v>
                  </c:pt>
                  <c:pt idx="12">
                    <c:v>2/1/2023</c:v>
                  </c:pt>
                  <c:pt idx="13">
                    <c:v>2/1/2023</c:v>
                  </c:pt>
                  <c:pt idx="14">
                    <c:v>2/1/2023</c:v>
                  </c:pt>
                  <c:pt idx="15">
                    <c:v>2/1/2023</c:v>
                  </c:pt>
                  <c:pt idx="16">
                    <c:v>2/6/2023</c:v>
                  </c:pt>
                  <c:pt idx="17">
                    <c:v>2/6/2023</c:v>
                  </c:pt>
                  <c:pt idx="18">
                    <c:v>2/6/2023</c:v>
                  </c:pt>
                  <c:pt idx="19">
                    <c:v>2/6/2023</c:v>
                  </c:pt>
                  <c:pt idx="20">
                    <c:v>2/6/2023</c:v>
                  </c:pt>
                  <c:pt idx="21">
                    <c:v>2/6/2023</c:v>
                  </c:pt>
                  <c:pt idx="22">
                    <c:v>2/7/2023</c:v>
                  </c:pt>
                  <c:pt idx="23">
                    <c:v>2/7/2023</c:v>
                  </c:pt>
                  <c:pt idx="24">
                    <c:v>2/7/2023</c:v>
                  </c:pt>
                  <c:pt idx="25">
                    <c:v>2/7/2023</c:v>
                  </c:pt>
                  <c:pt idx="26">
                    <c:v>2/7/2023</c:v>
                  </c:pt>
                  <c:pt idx="27">
                    <c:v>2/7/2023</c:v>
                  </c:pt>
                  <c:pt idx="28">
                    <c:v>2/8/2023</c:v>
                  </c:pt>
                  <c:pt idx="29">
                    <c:v>2/8/2023</c:v>
                  </c:pt>
                  <c:pt idx="30">
                    <c:v>2/8/2023</c:v>
                  </c:pt>
                  <c:pt idx="31">
                    <c:v>2/8/2023</c:v>
                  </c:pt>
                  <c:pt idx="32">
                    <c:v>2/8/2023</c:v>
                  </c:pt>
                  <c:pt idx="33">
                    <c:v>2/8/2023</c:v>
                  </c:pt>
                  <c:pt idx="34">
                    <c:v>2/9/2023</c:v>
                  </c:pt>
                  <c:pt idx="35">
                    <c:v>2/9/2023</c:v>
                  </c:pt>
                  <c:pt idx="36">
                    <c:v>2/9/2023</c:v>
                  </c:pt>
                  <c:pt idx="37">
                    <c:v>2/9/2023</c:v>
                  </c:pt>
                  <c:pt idx="38">
                    <c:v>2/9/2023</c:v>
                  </c:pt>
                  <c:pt idx="39">
                    <c:v>2/9/2023</c:v>
                  </c:pt>
                  <c:pt idx="40">
                    <c:v>2/10/2023</c:v>
                  </c:pt>
                  <c:pt idx="41">
                    <c:v>2/10/2023</c:v>
                  </c:pt>
                  <c:pt idx="42">
                    <c:v>2/10/2023</c:v>
                  </c:pt>
                  <c:pt idx="43">
                    <c:v>2/10/2023</c:v>
                  </c:pt>
                  <c:pt idx="44">
                    <c:v>2/10/2023</c:v>
                  </c:pt>
                  <c:pt idx="45">
                    <c:v>2/10/2023</c:v>
                  </c:pt>
                  <c:pt idx="46">
                    <c:v>2/13/2023</c:v>
                  </c:pt>
                  <c:pt idx="47">
                    <c:v>2/13/2023</c:v>
                  </c:pt>
                  <c:pt idx="48">
                    <c:v>2/13/2023</c:v>
                  </c:pt>
                  <c:pt idx="49">
                    <c:v>2/13/2023</c:v>
                  </c:pt>
                  <c:pt idx="50">
                    <c:v>2/13/2023</c:v>
                  </c:pt>
                  <c:pt idx="51">
                    <c:v>2/13/2023</c:v>
                  </c:pt>
                  <c:pt idx="52">
                    <c:v>2/14/2023</c:v>
                  </c:pt>
                  <c:pt idx="53">
                    <c:v>2/14/2023</c:v>
                  </c:pt>
                  <c:pt idx="54">
                    <c:v>2/14/2023</c:v>
                  </c:pt>
                  <c:pt idx="55">
                    <c:v>2/14/2023</c:v>
                  </c:pt>
                  <c:pt idx="56">
                    <c:v>2/14/2023</c:v>
                  </c:pt>
                  <c:pt idx="57">
                    <c:v>2/14/2023</c:v>
                  </c:pt>
                  <c:pt idx="58">
                    <c:v>2/15/2023</c:v>
                  </c:pt>
                  <c:pt idx="59">
                    <c:v>2/15/2023</c:v>
                  </c:pt>
                  <c:pt idx="60">
                    <c:v>2/15/2023</c:v>
                  </c:pt>
                  <c:pt idx="61">
                    <c:v>2/15/2023</c:v>
                  </c:pt>
                  <c:pt idx="62">
                    <c:v>2/15/2023</c:v>
                  </c:pt>
                  <c:pt idx="63">
                    <c:v>2/15/2023</c:v>
                  </c:pt>
                  <c:pt idx="64">
                    <c:v>2/16/2023</c:v>
                  </c:pt>
                  <c:pt idx="65">
                    <c:v>2/16/2023</c:v>
                  </c:pt>
                  <c:pt idx="66">
                    <c:v>2/16/2023</c:v>
                  </c:pt>
                  <c:pt idx="67">
                    <c:v>2/16/2023</c:v>
                  </c:pt>
                  <c:pt idx="68">
                    <c:v>2/16/2023</c:v>
                  </c:pt>
                  <c:pt idx="69">
                    <c:v>2/16/2023</c:v>
                  </c:pt>
                  <c:pt idx="70">
                    <c:v>2/17/2023</c:v>
                  </c:pt>
                  <c:pt idx="71">
                    <c:v>2/17/2023</c:v>
                  </c:pt>
                  <c:pt idx="72">
                    <c:v>2/17/2023</c:v>
                  </c:pt>
                  <c:pt idx="73">
                    <c:v>2/17/2023</c:v>
                  </c:pt>
                  <c:pt idx="74">
                    <c:v>2/17/2023</c:v>
                  </c:pt>
                  <c:pt idx="75">
                    <c:v>2/17/2023</c:v>
                  </c:pt>
                  <c:pt idx="76">
                    <c:v>3/13/2023</c:v>
                  </c:pt>
                  <c:pt idx="77">
                    <c:v>3/13/2023</c:v>
                  </c:pt>
                  <c:pt idx="78">
                    <c:v>3/13/2023</c:v>
                  </c:pt>
                  <c:pt idx="79">
                    <c:v>3/13/2023</c:v>
                  </c:pt>
                  <c:pt idx="80">
                    <c:v>3/13/2023</c:v>
                  </c:pt>
                  <c:pt idx="81">
                    <c:v>3/13/2023</c:v>
                  </c:pt>
                  <c:pt idx="82">
                    <c:v>3/14/2023</c:v>
                  </c:pt>
                  <c:pt idx="83">
                    <c:v>3/14/2023</c:v>
                  </c:pt>
                  <c:pt idx="84">
                    <c:v>3/14/2023</c:v>
                  </c:pt>
                  <c:pt idx="85">
                    <c:v>3/14/2023</c:v>
                  </c:pt>
                  <c:pt idx="86">
                    <c:v>3/14/2023</c:v>
                  </c:pt>
                  <c:pt idx="87">
                    <c:v>3/14/2023</c:v>
                  </c:pt>
                  <c:pt idx="88">
                    <c:v>3/15/2023</c:v>
                  </c:pt>
                  <c:pt idx="89">
                    <c:v>3/15/2023</c:v>
                  </c:pt>
                  <c:pt idx="90">
                    <c:v>3/15/2023</c:v>
                  </c:pt>
                  <c:pt idx="91">
                    <c:v>3/15/2023</c:v>
                  </c:pt>
                  <c:pt idx="92">
                    <c:v>3/15/2023</c:v>
                  </c:pt>
                  <c:pt idx="93">
                    <c:v>3/15/2023</c:v>
                  </c:pt>
                  <c:pt idx="94">
                    <c:v>3/16/2023</c:v>
                  </c:pt>
                  <c:pt idx="95">
                    <c:v>3/16/2023</c:v>
                  </c:pt>
                  <c:pt idx="96">
                    <c:v>3/16/2023</c:v>
                  </c:pt>
                  <c:pt idx="97">
                    <c:v>3/16/2023</c:v>
                  </c:pt>
                  <c:pt idx="98">
                    <c:v>3/16/2023</c:v>
                  </c:pt>
                  <c:pt idx="99">
                    <c:v>3/16/2023</c:v>
                  </c:pt>
                  <c:pt idx="100">
                    <c:v>3/17/2023</c:v>
                  </c:pt>
                  <c:pt idx="101">
                    <c:v>3/17/2023</c:v>
                  </c:pt>
                  <c:pt idx="102">
                    <c:v>3/17/2023</c:v>
                  </c:pt>
                  <c:pt idx="103">
                    <c:v>3/17/2023</c:v>
                  </c:pt>
                  <c:pt idx="104">
                    <c:v>3/17/2023</c:v>
                  </c:pt>
                  <c:pt idx="105">
                    <c:v>3/17/2023</c:v>
                  </c:pt>
                  <c:pt idx="106">
                    <c:v>3/20/2023</c:v>
                  </c:pt>
                  <c:pt idx="107">
                    <c:v>3/20/2023</c:v>
                  </c:pt>
                  <c:pt idx="108">
                    <c:v>3/20/2023</c:v>
                  </c:pt>
                  <c:pt idx="109">
                    <c:v>3/20/2023</c:v>
                  </c:pt>
                  <c:pt idx="110">
                    <c:v>3/20/2023</c:v>
                  </c:pt>
                  <c:pt idx="111">
                    <c:v>3/20/2023</c:v>
                  </c:pt>
                  <c:pt idx="112">
                    <c:v>3/21/2023</c:v>
                  </c:pt>
                  <c:pt idx="113">
                    <c:v>3/21/2023</c:v>
                  </c:pt>
                  <c:pt idx="114">
                    <c:v>3/21/2023</c:v>
                  </c:pt>
                  <c:pt idx="115">
                    <c:v>3/21/2023</c:v>
                  </c:pt>
                  <c:pt idx="116">
                    <c:v>3/21/2023</c:v>
                  </c:pt>
                  <c:pt idx="117">
                    <c:v>3/21/2023</c:v>
                  </c:pt>
                  <c:pt idx="118">
                    <c:v>3/22/2023</c:v>
                  </c:pt>
                  <c:pt idx="119">
                    <c:v>3/22/2023</c:v>
                  </c:pt>
                  <c:pt idx="120">
                    <c:v>3/22/2023</c:v>
                  </c:pt>
                  <c:pt idx="121">
                    <c:v>3/22/2023</c:v>
                  </c:pt>
                  <c:pt idx="122">
                    <c:v>3/22/2023</c:v>
                  </c:pt>
                  <c:pt idx="123">
                    <c:v>3/22/2023</c:v>
                  </c:pt>
                  <c:pt idx="124">
                    <c:v>3/23/2023</c:v>
                  </c:pt>
                  <c:pt idx="125">
                    <c:v>3/23/2023</c:v>
                  </c:pt>
                  <c:pt idx="126">
                    <c:v>3/23/2023</c:v>
                  </c:pt>
                  <c:pt idx="127">
                    <c:v>3/23/2023</c:v>
                  </c:pt>
                  <c:pt idx="128">
                    <c:v>3/23/2023</c:v>
                  </c:pt>
                  <c:pt idx="129">
                    <c:v>3/23/2023</c:v>
                  </c:pt>
                  <c:pt idx="130">
                    <c:v>3/24/2023</c:v>
                  </c:pt>
                  <c:pt idx="131">
                    <c:v>3/24/2023</c:v>
                  </c:pt>
                  <c:pt idx="132">
                    <c:v>3/24/2023</c:v>
                  </c:pt>
                  <c:pt idx="133">
                    <c:v>3/24/2023</c:v>
                  </c:pt>
                  <c:pt idx="134">
                    <c:v>3/24/2023</c:v>
                  </c:pt>
                  <c:pt idx="135">
                    <c:v>3/24/2023</c:v>
                  </c:pt>
                </c:lvl>
              </c:multiLvlStrCache>
            </c:multiLvlStrRef>
          </c:xVal>
          <c:yVal>
            <c:numRef>
              <c:f>'Lifetime Flux'!$C$3:$C$138</c:f>
              <c:numCache>
                <c:formatCode>General</c:formatCode>
                <c:ptCount val="136"/>
                <c:pt idx="0">
                  <c:v>3.7080000000000002</c:v>
                </c:pt>
                <c:pt idx="1">
                  <c:v>3.9239999999999999</c:v>
                </c:pt>
                <c:pt idx="2">
                  <c:v>4.032</c:v>
                </c:pt>
                <c:pt idx="3">
                  <c:v>4.1039999999999992</c:v>
                </c:pt>
                <c:pt idx="4">
                  <c:v>3.7439999999999998</c:v>
                </c:pt>
                <c:pt idx="5">
                  <c:v>3.9239999999999999</c:v>
                </c:pt>
                <c:pt idx="6">
                  <c:v>3.996</c:v>
                </c:pt>
                <c:pt idx="7">
                  <c:v>3.96</c:v>
                </c:pt>
                <c:pt idx="8">
                  <c:v>3.8880000000000003</c:v>
                </c:pt>
                <c:pt idx="9">
                  <c:v>3.8159999999999998</c:v>
                </c:pt>
                <c:pt idx="10">
                  <c:v>3.7439999999999998</c:v>
                </c:pt>
                <c:pt idx="11">
                  <c:v>3.8880000000000003</c:v>
                </c:pt>
                <c:pt idx="12">
                  <c:v>4.032</c:v>
                </c:pt>
                <c:pt idx="13">
                  <c:v>3.9239999999999999</c:v>
                </c:pt>
                <c:pt idx="14">
                  <c:v>3.96</c:v>
                </c:pt>
                <c:pt idx="16">
                  <c:v>4.072929226656246</c:v>
                </c:pt>
                <c:pt idx="17">
                  <c:v>4.1092071114200293</c:v>
                </c:pt>
                <c:pt idx="18">
                  <c:v>4.0250564330217671</c:v>
                </c:pt>
                <c:pt idx="19">
                  <c:v>4.0013314608716044</c:v>
                </c:pt>
                <c:pt idx="20">
                  <c:v>4.0781775000069329</c:v>
                </c:pt>
                <c:pt idx="21">
                  <c:v>4.0661406942261804</c:v>
                </c:pt>
                <c:pt idx="22">
                  <c:v>3.9846628258924999</c:v>
                </c:pt>
                <c:pt idx="23">
                  <c:v>4.0268768676561546</c:v>
                </c:pt>
                <c:pt idx="24">
                  <c:v>3.9368843395320896</c:v>
                </c:pt>
                <c:pt idx="25">
                  <c:v>3.8906106035889878</c:v>
                </c:pt>
                <c:pt idx="26">
                  <c:v>3.9732771778894467</c:v>
                </c:pt>
                <c:pt idx="27">
                  <c:v>4.0297853734822455</c:v>
                </c:pt>
                <c:pt idx="28">
                  <c:v>3.8366069356593999</c:v>
                </c:pt>
                <c:pt idx="29">
                  <c:v>3.9378275065065211</c:v>
                </c:pt>
                <c:pt idx="30">
                  <c:v>3.9677996772641277</c:v>
                </c:pt>
                <c:pt idx="31">
                  <c:v>3.9955012266220877</c:v>
                </c:pt>
                <c:pt idx="32">
                  <c:v>3.9620117103827721</c:v>
                </c:pt>
                <c:pt idx="33">
                  <c:v>3.9270333312539671</c:v>
                </c:pt>
                <c:pt idx="34">
                  <c:v>3.607830975209529</c:v>
                </c:pt>
                <c:pt idx="35">
                  <c:v>3.8368575704422523</c:v>
                </c:pt>
                <c:pt idx="36">
                  <c:v>3.8750736217826751</c:v>
                </c:pt>
                <c:pt idx="37">
                  <c:v>4.0091346693138448</c:v>
                </c:pt>
                <c:pt idx="38">
                  <c:v>4.2575788585838019</c:v>
                </c:pt>
                <c:pt idx="39">
                  <c:v>4.0656789727240845</c:v>
                </c:pt>
                <c:pt idx="40">
                  <c:v>3.9677996772641277</c:v>
                </c:pt>
                <c:pt idx="41">
                  <c:v>3.9095891918991788</c:v>
                </c:pt>
                <c:pt idx="42">
                  <c:v>3.8522326963729401</c:v>
                </c:pt>
                <c:pt idx="43">
                  <c:v>3.9620117103827721</c:v>
                </c:pt>
                <c:pt idx="44">
                  <c:v>3.9038861386699324</c:v>
                </c:pt>
                <c:pt idx="45">
                  <c:v>4.1703897392307701</c:v>
                </c:pt>
                <c:pt idx="46">
                  <c:v>3.9</c:v>
                </c:pt>
                <c:pt idx="47">
                  <c:v>3.97</c:v>
                </c:pt>
                <c:pt idx="48">
                  <c:v>4.17</c:v>
                </c:pt>
                <c:pt idx="49">
                  <c:v>4.13</c:v>
                </c:pt>
                <c:pt idx="50">
                  <c:v>3.94</c:v>
                </c:pt>
                <c:pt idx="51">
                  <c:v>4.08</c:v>
                </c:pt>
                <c:pt idx="52" formatCode="0.00E+00">
                  <c:v>3.64</c:v>
                </c:pt>
                <c:pt idx="53" formatCode="0.00E+00">
                  <c:v>3.83</c:v>
                </c:pt>
                <c:pt idx="54" formatCode="0.00E+00">
                  <c:v>3.97</c:v>
                </c:pt>
                <c:pt idx="55" formatCode="0.00E+00">
                  <c:v>3.9</c:v>
                </c:pt>
                <c:pt idx="56" formatCode="0.00E+00">
                  <c:v>3.83</c:v>
                </c:pt>
                <c:pt idx="57" formatCode="0.00E+00">
                  <c:v>4.08</c:v>
                </c:pt>
                <c:pt idx="58" formatCode="0.00E+00">
                  <c:v>3.84</c:v>
                </c:pt>
                <c:pt idx="59" formatCode="0.00E+00">
                  <c:v>4.01</c:v>
                </c:pt>
                <c:pt idx="60" formatCode="0.00E+00">
                  <c:v>4.0999999999999996</c:v>
                </c:pt>
                <c:pt idx="61" formatCode="0.00E+00">
                  <c:v>4.01</c:v>
                </c:pt>
                <c:pt idx="62" formatCode="0.00E+00">
                  <c:v>3.94</c:v>
                </c:pt>
                <c:pt idx="63" formatCode="0.00E+00">
                  <c:v>3.96</c:v>
                </c:pt>
                <c:pt idx="64" formatCode="0.00E+00">
                  <c:v>3.57</c:v>
                </c:pt>
                <c:pt idx="65" formatCode="0.00E+00">
                  <c:v>3.84</c:v>
                </c:pt>
                <c:pt idx="66" formatCode="0.00E+00">
                  <c:v>3.79</c:v>
                </c:pt>
                <c:pt idx="67" formatCode="0.00E+00">
                  <c:v>4</c:v>
                </c:pt>
                <c:pt idx="68" formatCode="0.00E+00">
                  <c:v>3.91</c:v>
                </c:pt>
                <c:pt idx="69" formatCode="0.00E+00">
                  <c:v>3.98</c:v>
                </c:pt>
                <c:pt idx="70" formatCode="0.00E+00">
                  <c:v>3.76</c:v>
                </c:pt>
                <c:pt idx="71" formatCode="0.00E+00">
                  <c:v>3.95</c:v>
                </c:pt>
                <c:pt idx="72" formatCode="0.00E+00">
                  <c:v>3.9</c:v>
                </c:pt>
                <c:pt idx="73" formatCode="0.00E+00">
                  <c:v>3.93</c:v>
                </c:pt>
                <c:pt idx="74" formatCode="0.00E+00">
                  <c:v>3.97</c:v>
                </c:pt>
                <c:pt idx="75" formatCode="0.00E+00">
                  <c:v>3.88</c:v>
                </c:pt>
                <c:pt idx="76">
                  <c:v>2.9</c:v>
                </c:pt>
                <c:pt idx="77">
                  <c:v>3.11</c:v>
                </c:pt>
                <c:pt idx="79">
                  <c:v>3.26</c:v>
                </c:pt>
                <c:pt idx="80">
                  <c:v>3.23</c:v>
                </c:pt>
                <c:pt idx="81">
                  <c:v>3.11</c:v>
                </c:pt>
                <c:pt idx="82">
                  <c:v>2.81</c:v>
                </c:pt>
                <c:pt idx="83">
                  <c:v>3.1</c:v>
                </c:pt>
                <c:pt idx="84">
                  <c:v>3.14</c:v>
                </c:pt>
                <c:pt idx="85">
                  <c:v>3.07</c:v>
                </c:pt>
                <c:pt idx="86">
                  <c:v>3.13</c:v>
                </c:pt>
                <c:pt idx="87">
                  <c:v>3.26</c:v>
                </c:pt>
                <c:pt idx="88">
                  <c:v>3.15</c:v>
                </c:pt>
                <c:pt idx="89">
                  <c:v>3.18</c:v>
                </c:pt>
                <c:pt idx="90">
                  <c:v>3.48</c:v>
                </c:pt>
                <c:pt idx="91">
                  <c:v>3.45</c:v>
                </c:pt>
                <c:pt idx="92">
                  <c:v>3.41</c:v>
                </c:pt>
                <c:pt idx="93">
                  <c:v>3.41</c:v>
                </c:pt>
                <c:pt idx="94">
                  <c:v>3.25</c:v>
                </c:pt>
                <c:pt idx="95">
                  <c:v>3.26</c:v>
                </c:pt>
                <c:pt idx="96">
                  <c:v>3.32</c:v>
                </c:pt>
                <c:pt idx="97">
                  <c:v>3.28</c:v>
                </c:pt>
                <c:pt idx="98">
                  <c:v>3.22</c:v>
                </c:pt>
                <c:pt idx="99">
                  <c:v>3.46</c:v>
                </c:pt>
                <c:pt idx="100">
                  <c:v>3.37</c:v>
                </c:pt>
                <c:pt idx="101">
                  <c:v>3.32</c:v>
                </c:pt>
                <c:pt idx="102">
                  <c:v>3.34</c:v>
                </c:pt>
                <c:pt idx="103">
                  <c:v>3.55</c:v>
                </c:pt>
                <c:pt idx="104">
                  <c:v>3.51</c:v>
                </c:pt>
                <c:pt idx="105">
                  <c:v>3.57</c:v>
                </c:pt>
                <c:pt idx="106">
                  <c:v>3.35</c:v>
                </c:pt>
                <c:pt idx="107">
                  <c:v>3.35</c:v>
                </c:pt>
                <c:pt idx="108">
                  <c:v>3.37</c:v>
                </c:pt>
                <c:pt idx="109">
                  <c:v>3.5</c:v>
                </c:pt>
                <c:pt idx="110">
                  <c:v>3.45</c:v>
                </c:pt>
                <c:pt idx="111">
                  <c:v>3.43</c:v>
                </c:pt>
                <c:pt idx="112">
                  <c:v>3.27</c:v>
                </c:pt>
                <c:pt idx="114">
                  <c:v>3.71</c:v>
                </c:pt>
                <c:pt idx="115">
                  <c:v>3.5</c:v>
                </c:pt>
                <c:pt idx="116">
                  <c:v>3.55</c:v>
                </c:pt>
                <c:pt idx="117">
                  <c:v>3.58</c:v>
                </c:pt>
                <c:pt idx="118">
                  <c:v>3.48</c:v>
                </c:pt>
                <c:pt idx="119">
                  <c:v>3.47</c:v>
                </c:pt>
                <c:pt idx="120">
                  <c:v>3.43</c:v>
                </c:pt>
                <c:pt idx="121">
                  <c:v>3.82</c:v>
                </c:pt>
                <c:pt idx="122">
                  <c:v>3.78</c:v>
                </c:pt>
                <c:pt idx="123">
                  <c:v>3.47</c:v>
                </c:pt>
                <c:pt idx="124">
                  <c:v>3.5</c:v>
                </c:pt>
                <c:pt idx="125">
                  <c:v>3.61</c:v>
                </c:pt>
                <c:pt idx="126">
                  <c:v>3.65</c:v>
                </c:pt>
                <c:pt idx="127">
                  <c:v>3.6</c:v>
                </c:pt>
                <c:pt idx="128">
                  <c:v>3.55</c:v>
                </c:pt>
                <c:pt idx="129">
                  <c:v>3.54</c:v>
                </c:pt>
                <c:pt idx="130">
                  <c:v>3.35</c:v>
                </c:pt>
                <c:pt idx="131">
                  <c:v>3.75</c:v>
                </c:pt>
                <c:pt idx="132">
                  <c:v>3.58</c:v>
                </c:pt>
                <c:pt idx="133">
                  <c:v>3.64</c:v>
                </c:pt>
                <c:pt idx="134">
                  <c:v>3.59</c:v>
                </c:pt>
                <c:pt idx="135">
                  <c:v>3.58</c:v>
                </c:pt>
              </c:numCache>
            </c:numRef>
          </c:yVal>
          <c:smooth val="0"/>
          <c:extLst>
            <c:ext xmlns:c16="http://schemas.microsoft.com/office/drawing/2014/chart" uri="{C3380CC4-5D6E-409C-BE32-E72D297353CC}">
              <c16:uniqueId val="{00000000-5106-4C87-BDAD-561BED23AFB8}"/>
            </c:ext>
          </c:extLst>
        </c:ser>
        <c:dLbls>
          <c:showLegendKey val="0"/>
          <c:showVal val="0"/>
          <c:showCatName val="0"/>
          <c:showSerName val="0"/>
          <c:showPercent val="0"/>
          <c:showBubbleSize val="0"/>
        </c:dLbls>
        <c:axId val="583796384"/>
        <c:axId val="583795664"/>
      </c:scatterChart>
      <c:valAx>
        <c:axId val="5837963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rgbClr val="0C234B"/>
                    </a:solidFill>
                    <a:latin typeface="Times New Roman" panose="02020603050405020304" pitchFamily="18" charset="0"/>
                    <a:ea typeface="+mn-ea"/>
                    <a:cs typeface="Times New Roman" panose="02020603050405020304" pitchFamily="18" charset="0"/>
                  </a:defRPr>
                </a:pPr>
                <a:r>
                  <a:rPr lang="en-US" sz="1600">
                    <a:solidFill>
                      <a:srgbClr val="0C234B"/>
                    </a:solidFill>
                  </a:rPr>
                  <a:t>Hour</a:t>
                </a:r>
              </a:p>
            </c:rich>
          </c:tx>
          <c:layout>
            <c:manualLayout>
              <c:xMode val="edge"/>
              <c:yMode val="edge"/>
              <c:x val="0.48792804632949432"/>
              <c:y val="0.79844344937245648"/>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C234B"/>
                  </a:solidFill>
                  <a:latin typeface="Times New Roman" panose="02020603050405020304" pitchFamily="18" charset="0"/>
                  <a:ea typeface="+mn-ea"/>
                  <a:cs typeface="Times New Roman" panose="02020603050405020304" pitchFamily="18" charset="0"/>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583795664"/>
        <c:crosses val="autoZero"/>
        <c:crossBetween val="midCat"/>
        <c:majorUnit val="6"/>
      </c:valAx>
      <c:valAx>
        <c:axId val="583795664"/>
        <c:scaling>
          <c:orientation val="minMax"/>
          <c:max val="5"/>
          <c:min val="2"/>
        </c:scaling>
        <c:delete val="0"/>
        <c:axPos val="l"/>
        <c:title>
          <c:tx>
            <c:rich>
              <a:bodyPr rot="-5400000" spcFirstLastPara="1" vertOverflow="ellipsis" vert="horz" wrap="square" anchor="ctr" anchorCtr="1"/>
              <a:lstStyle/>
              <a:p>
                <a:pPr>
                  <a:defRPr sz="1600" b="0" i="0" u="none" strike="noStrike" kern="1200" baseline="0">
                    <a:solidFill>
                      <a:srgbClr val="0C234B"/>
                    </a:solidFill>
                    <a:latin typeface="Times New Roman" panose="02020603050405020304" pitchFamily="18" charset="0"/>
                    <a:ea typeface="+mn-ea"/>
                    <a:cs typeface="Times New Roman" panose="02020603050405020304" pitchFamily="18" charset="0"/>
                  </a:defRPr>
                </a:pPr>
                <a:r>
                  <a:rPr lang="en-US" sz="1600" dirty="0">
                    <a:solidFill>
                      <a:srgbClr val="0C234B"/>
                    </a:solidFill>
                  </a:rPr>
                  <a:t>Corrected Flux (LMH)</a:t>
                </a:r>
              </a:p>
            </c:rich>
          </c:tx>
          <c:overlay val="0"/>
          <c:spPr>
            <a:noFill/>
            <a:ln>
              <a:noFill/>
            </a:ln>
            <a:effectLst/>
          </c:spPr>
          <c:txPr>
            <a:bodyPr rot="-5400000" spcFirstLastPara="1" vertOverflow="ellipsis" vert="horz" wrap="square" anchor="ctr" anchorCtr="1"/>
            <a:lstStyle/>
            <a:p>
              <a:pPr>
                <a:defRPr sz="1600" b="0" i="0" u="none" strike="noStrike" kern="1200" baseline="0">
                  <a:solidFill>
                    <a:srgbClr val="0C234B"/>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rgbClr val="0C234B"/>
                </a:solidFill>
                <a:latin typeface="Times New Roman" panose="02020603050405020304" pitchFamily="18" charset="0"/>
                <a:ea typeface="+mn-ea"/>
                <a:cs typeface="Times New Roman" panose="02020603050405020304" pitchFamily="18" charset="0"/>
              </a:defRPr>
            </a:pPr>
            <a:endParaRPr lang="en-US"/>
          </a:p>
        </c:txPr>
        <c:crossAx val="583796384"/>
        <c:crosses val="autoZero"/>
        <c:crossBetween val="midCat"/>
      </c:valAx>
      <c:spPr>
        <a:noFill/>
        <a:ln w="1270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10 micron</c:v>
          </c:tx>
          <c:spPr>
            <a:ln w="25400" cap="rnd">
              <a:noFill/>
              <a:round/>
            </a:ln>
            <a:effectLst/>
          </c:spPr>
          <c:marker>
            <c:symbol val="circle"/>
            <c:size val="5"/>
            <c:spPr>
              <a:solidFill>
                <a:srgbClr val="0C234B"/>
              </a:solidFill>
              <a:ln w="9525">
                <a:solidFill>
                  <a:srgbClr val="0C234B"/>
                </a:solidFill>
              </a:ln>
              <a:effectLst/>
            </c:spPr>
          </c:marker>
          <c:xVal>
            <c:multiLvlStrRef>
              <c:f>'Experiment 2 - Graphs'!$N$3:$O$62</c:f>
              <c:multiLvlStrCache>
                <c:ptCount val="60"/>
                <c:lvl>
                  <c:pt idx="0">
                    <c:v>0</c:v>
                  </c:pt>
                  <c:pt idx="1">
                    <c:v>1</c:v>
                  </c:pt>
                  <c:pt idx="2">
                    <c:v>2</c:v>
                  </c:pt>
                  <c:pt idx="3">
                    <c:v>3</c:v>
                  </c:pt>
                  <c:pt idx="4">
                    <c:v>4</c:v>
                  </c:pt>
                  <c:pt idx="5">
                    <c:v>5</c:v>
                  </c:pt>
                  <c:pt idx="6">
                    <c:v>0</c:v>
                  </c:pt>
                  <c:pt idx="7">
                    <c:v>1</c:v>
                  </c:pt>
                  <c:pt idx="8">
                    <c:v>2</c:v>
                  </c:pt>
                  <c:pt idx="9">
                    <c:v>3</c:v>
                  </c:pt>
                  <c:pt idx="10">
                    <c:v>4</c:v>
                  </c:pt>
                  <c:pt idx="11">
                    <c:v>5</c:v>
                  </c:pt>
                  <c:pt idx="12">
                    <c:v>0</c:v>
                  </c:pt>
                  <c:pt idx="13">
                    <c:v>1</c:v>
                  </c:pt>
                  <c:pt idx="14">
                    <c:v>2</c:v>
                  </c:pt>
                  <c:pt idx="15">
                    <c:v>3</c:v>
                  </c:pt>
                  <c:pt idx="16">
                    <c:v>4</c:v>
                  </c:pt>
                  <c:pt idx="17">
                    <c:v>5</c:v>
                  </c:pt>
                  <c:pt idx="18">
                    <c:v>0</c:v>
                  </c:pt>
                  <c:pt idx="19">
                    <c:v>1</c:v>
                  </c:pt>
                  <c:pt idx="20">
                    <c:v>2</c:v>
                  </c:pt>
                  <c:pt idx="21">
                    <c:v>3</c:v>
                  </c:pt>
                  <c:pt idx="22">
                    <c:v>4</c:v>
                  </c:pt>
                  <c:pt idx="23">
                    <c:v>5</c:v>
                  </c:pt>
                  <c:pt idx="24">
                    <c:v>0</c:v>
                  </c:pt>
                  <c:pt idx="25">
                    <c:v>1</c:v>
                  </c:pt>
                  <c:pt idx="26">
                    <c:v>2</c:v>
                  </c:pt>
                  <c:pt idx="27">
                    <c:v>3</c:v>
                  </c:pt>
                  <c:pt idx="28">
                    <c:v>4</c:v>
                  </c:pt>
                  <c:pt idx="29">
                    <c:v>5</c:v>
                  </c:pt>
                  <c:pt idx="30">
                    <c:v>0</c:v>
                  </c:pt>
                  <c:pt idx="31">
                    <c:v>1</c:v>
                  </c:pt>
                  <c:pt idx="32">
                    <c:v>2</c:v>
                  </c:pt>
                  <c:pt idx="33">
                    <c:v>3</c:v>
                  </c:pt>
                  <c:pt idx="34">
                    <c:v>4</c:v>
                  </c:pt>
                  <c:pt idx="35">
                    <c:v>5</c:v>
                  </c:pt>
                  <c:pt idx="36">
                    <c:v>0</c:v>
                  </c:pt>
                  <c:pt idx="37">
                    <c:v>1</c:v>
                  </c:pt>
                  <c:pt idx="38">
                    <c:v>2</c:v>
                  </c:pt>
                  <c:pt idx="39">
                    <c:v>3</c:v>
                  </c:pt>
                  <c:pt idx="40">
                    <c:v>4</c:v>
                  </c:pt>
                  <c:pt idx="41">
                    <c:v>5</c:v>
                  </c:pt>
                  <c:pt idx="42">
                    <c:v>0</c:v>
                  </c:pt>
                  <c:pt idx="43">
                    <c:v>1</c:v>
                  </c:pt>
                  <c:pt idx="44">
                    <c:v>2</c:v>
                  </c:pt>
                  <c:pt idx="45">
                    <c:v>3</c:v>
                  </c:pt>
                  <c:pt idx="46">
                    <c:v>4</c:v>
                  </c:pt>
                  <c:pt idx="47">
                    <c:v>5</c:v>
                  </c:pt>
                  <c:pt idx="48">
                    <c:v>0</c:v>
                  </c:pt>
                  <c:pt idx="49">
                    <c:v>1</c:v>
                  </c:pt>
                  <c:pt idx="50">
                    <c:v>2</c:v>
                  </c:pt>
                  <c:pt idx="51">
                    <c:v>3</c:v>
                  </c:pt>
                  <c:pt idx="52">
                    <c:v>4</c:v>
                  </c:pt>
                  <c:pt idx="53">
                    <c:v>5</c:v>
                  </c:pt>
                  <c:pt idx="54">
                    <c:v>0</c:v>
                  </c:pt>
                  <c:pt idx="55">
                    <c:v>1</c:v>
                  </c:pt>
                  <c:pt idx="56">
                    <c:v>2</c:v>
                  </c:pt>
                  <c:pt idx="57">
                    <c:v>3</c:v>
                  </c:pt>
                  <c:pt idx="58">
                    <c:v>4</c:v>
                  </c:pt>
                  <c:pt idx="59">
                    <c:v>5</c:v>
                  </c:pt>
                </c:lvl>
                <c:lvl>
                  <c:pt idx="0">
                    <c:v>3/13/2023</c:v>
                  </c:pt>
                  <c:pt idx="1">
                    <c:v>3/13/2023</c:v>
                  </c:pt>
                  <c:pt idx="2">
                    <c:v>3/13/2023</c:v>
                  </c:pt>
                  <c:pt idx="3">
                    <c:v>3/13/2023</c:v>
                  </c:pt>
                  <c:pt idx="4">
                    <c:v>3/13/2023</c:v>
                  </c:pt>
                  <c:pt idx="5">
                    <c:v>3/13/2023</c:v>
                  </c:pt>
                  <c:pt idx="6">
                    <c:v>3/14/2023</c:v>
                  </c:pt>
                  <c:pt idx="7">
                    <c:v>3/14/2023</c:v>
                  </c:pt>
                  <c:pt idx="8">
                    <c:v>3/14/2023</c:v>
                  </c:pt>
                  <c:pt idx="9">
                    <c:v>3/14/2023</c:v>
                  </c:pt>
                  <c:pt idx="10">
                    <c:v>3/14/2023</c:v>
                  </c:pt>
                  <c:pt idx="11">
                    <c:v>3/14/2023</c:v>
                  </c:pt>
                  <c:pt idx="12">
                    <c:v>3/15/2023</c:v>
                  </c:pt>
                  <c:pt idx="13">
                    <c:v>3/15/2023</c:v>
                  </c:pt>
                  <c:pt idx="14">
                    <c:v>3/15/2023</c:v>
                  </c:pt>
                  <c:pt idx="15">
                    <c:v>3/15/2023</c:v>
                  </c:pt>
                  <c:pt idx="16">
                    <c:v>3/15/2023</c:v>
                  </c:pt>
                  <c:pt idx="17">
                    <c:v>3/15/2023</c:v>
                  </c:pt>
                  <c:pt idx="18">
                    <c:v>3/16/2023</c:v>
                  </c:pt>
                  <c:pt idx="19">
                    <c:v>3/16/2023</c:v>
                  </c:pt>
                  <c:pt idx="20">
                    <c:v>3/16/2023</c:v>
                  </c:pt>
                  <c:pt idx="21">
                    <c:v>3/16/2023</c:v>
                  </c:pt>
                  <c:pt idx="22">
                    <c:v>3/16/2023</c:v>
                  </c:pt>
                  <c:pt idx="23">
                    <c:v>3/16/2023</c:v>
                  </c:pt>
                  <c:pt idx="24">
                    <c:v>3/17/2023</c:v>
                  </c:pt>
                  <c:pt idx="25">
                    <c:v>3/17/2023</c:v>
                  </c:pt>
                  <c:pt idx="26">
                    <c:v>3/17/2023</c:v>
                  </c:pt>
                  <c:pt idx="27">
                    <c:v>3/17/2023</c:v>
                  </c:pt>
                  <c:pt idx="28">
                    <c:v>3/17/2023</c:v>
                  </c:pt>
                  <c:pt idx="29">
                    <c:v>3/17/2023</c:v>
                  </c:pt>
                  <c:pt idx="30">
                    <c:v>3/20/2023</c:v>
                  </c:pt>
                  <c:pt idx="31">
                    <c:v>3/20/2023</c:v>
                  </c:pt>
                  <c:pt idx="32">
                    <c:v>3/20/2023</c:v>
                  </c:pt>
                  <c:pt idx="33">
                    <c:v>3/20/2023</c:v>
                  </c:pt>
                  <c:pt idx="34">
                    <c:v>3/20/2023</c:v>
                  </c:pt>
                  <c:pt idx="35">
                    <c:v>3/20/2023</c:v>
                  </c:pt>
                  <c:pt idx="36">
                    <c:v>3/21/2023</c:v>
                  </c:pt>
                  <c:pt idx="37">
                    <c:v>3/21/2023</c:v>
                  </c:pt>
                  <c:pt idx="38">
                    <c:v>3/21/2023</c:v>
                  </c:pt>
                  <c:pt idx="39">
                    <c:v>3/21/2023</c:v>
                  </c:pt>
                  <c:pt idx="40">
                    <c:v>3/21/2023</c:v>
                  </c:pt>
                  <c:pt idx="41">
                    <c:v>3/21/2023</c:v>
                  </c:pt>
                  <c:pt idx="42">
                    <c:v>3/22/2023</c:v>
                  </c:pt>
                  <c:pt idx="43">
                    <c:v>3/22/2023</c:v>
                  </c:pt>
                  <c:pt idx="44">
                    <c:v>3/22/2023</c:v>
                  </c:pt>
                  <c:pt idx="45">
                    <c:v>3/22/2023</c:v>
                  </c:pt>
                  <c:pt idx="46">
                    <c:v>3/22/2023</c:v>
                  </c:pt>
                  <c:pt idx="47">
                    <c:v>3/22/2023</c:v>
                  </c:pt>
                  <c:pt idx="48">
                    <c:v>3/23/2023</c:v>
                  </c:pt>
                  <c:pt idx="49">
                    <c:v>3/23/2023</c:v>
                  </c:pt>
                  <c:pt idx="50">
                    <c:v>3/23/2023</c:v>
                  </c:pt>
                  <c:pt idx="51">
                    <c:v>3/23/2023</c:v>
                  </c:pt>
                  <c:pt idx="52">
                    <c:v>3/23/2023</c:v>
                  </c:pt>
                  <c:pt idx="53">
                    <c:v>3/23/2023</c:v>
                  </c:pt>
                  <c:pt idx="54">
                    <c:v>3/24/2023</c:v>
                  </c:pt>
                  <c:pt idx="55">
                    <c:v>3/24/2023</c:v>
                  </c:pt>
                  <c:pt idx="56">
                    <c:v>3/24/2023</c:v>
                  </c:pt>
                  <c:pt idx="57">
                    <c:v>3/24/2023</c:v>
                  </c:pt>
                  <c:pt idx="58">
                    <c:v>3/24/2023</c:v>
                  </c:pt>
                  <c:pt idx="59">
                    <c:v>3/24/2023</c:v>
                  </c:pt>
                </c:lvl>
              </c:multiLvlStrCache>
            </c:multiLvlStrRef>
          </c:xVal>
          <c:yVal>
            <c:numRef>
              <c:f>'Experiment 2 - Graphs'!$P$3:$P$62</c:f>
              <c:numCache>
                <c:formatCode>0.0%</c:formatCode>
                <c:ptCount val="60"/>
                <c:pt idx="0">
                  <c:v>-2.3145400999999999E-2</c:v>
                </c:pt>
                <c:pt idx="1">
                  <c:v>6.8819479999999997E-3</c:v>
                </c:pt>
                <c:pt idx="2">
                  <c:v>6.4914162999999997E-2</c:v>
                </c:pt>
                <c:pt idx="3">
                  <c:v>2.8191489E-2</c:v>
                </c:pt>
                <c:pt idx="4">
                  <c:v>-2.6785713999999999E-2</c:v>
                </c:pt>
                <c:pt idx="5">
                  <c:v>0</c:v>
                </c:pt>
                <c:pt idx="6">
                  <c:v>-0.113458057</c:v>
                </c:pt>
                <c:pt idx="7">
                  <c:v>-7.843137E-3</c:v>
                </c:pt>
                <c:pt idx="8">
                  <c:v>-1.1952190999999999E-2</c:v>
                </c:pt>
                <c:pt idx="9">
                  <c:v>-1.953125E-2</c:v>
                </c:pt>
                <c:pt idx="10">
                  <c:v>-1.1627907E-2</c:v>
                </c:pt>
                <c:pt idx="11">
                  <c:v>0</c:v>
                </c:pt>
                <c:pt idx="12">
                  <c:v>-3.4815211999999998E-2</c:v>
                </c:pt>
                <c:pt idx="13">
                  <c:v>-1.7621145000000001E-2</c:v>
                </c:pt>
                <c:pt idx="14">
                  <c:v>-0.21664887899999999</c:v>
                </c:pt>
                <c:pt idx="15">
                  <c:v>-4.329004E-3</c:v>
                </c:pt>
                <c:pt idx="16">
                  <c:v>-2.1834060999999998E-2</c:v>
                </c:pt>
                <c:pt idx="17">
                  <c:v>-2.1929825E-2</c:v>
                </c:pt>
                <c:pt idx="18">
                  <c:v>-4.3577982000000001E-2</c:v>
                </c:pt>
                <c:pt idx="19">
                  <c:v>-8.2304530000000004E-3</c:v>
                </c:pt>
                <c:pt idx="20">
                  <c:v>0</c:v>
                </c:pt>
                <c:pt idx="21">
                  <c:v>-8.1967210000000006E-3</c:v>
                </c:pt>
                <c:pt idx="22">
                  <c:v>-1.2244898000000001E-2</c:v>
                </c:pt>
                <c:pt idx="23">
                  <c:v>-2.0325203E-2</c:v>
                </c:pt>
                <c:pt idx="24">
                  <c:v>-0.19883040900000001</c:v>
                </c:pt>
                <c:pt idx="25">
                  <c:v>-8.2644629999999997E-3</c:v>
                </c:pt>
                <c:pt idx="26">
                  <c:v>-4.1666669999999998E-3</c:v>
                </c:pt>
                <c:pt idx="27">
                  <c:v>-2.0833332999999999E-2</c:v>
                </c:pt>
                <c:pt idx="28">
                  <c:v>1.2295082000000001E-2</c:v>
                </c:pt>
                <c:pt idx="29" formatCode="0%">
                  <c:v>-1.2295082000000001E-2</c:v>
                </c:pt>
                <c:pt idx="30" formatCode="0%">
                  <c:v>-0.21081081099999999</c:v>
                </c:pt>
                <c:pt idx="31" formatCode="0%">
                  <c:v>-2.6905829999999999E-2</c:v>
                </c:pt>
                <c:pt idx="32" formatCode="0%">
                  <c:v>-2.7027026999999999E-2</c:v>
                </c:pt>
                <c:pt idx="33" formatCode="0%">
                  <c:v>1.7467249000000001E-2</c:v>
                </c:pt>
                <c:pt idx="34" formatCode="0%">
                  <c:v>-1.7857142999999999E-2</c:v>
                </c:pt>
                <c:pt idx="35" formatCode="0%">
                  <c:v>-2.6785713999999999E-2</c:v>
                </c:pt>
                <c:pt idx="36" formatCode="0%">
                  <c:v>-0.37668424099999998</c:v>
                </c:pt>
                <c:pt idx="38" formatCode="0%">
                  <c:v>1.3157894999999999E-2</c:v>
                </c:pt>
                <c:pt idx="39" formatCode="0%">
                  <c:v>-4.4052859999999996E-3</c:v>
                </c:pt>
                <c:pt idx="40" formatCode="0%">
                  <c:v>8.8105730000000004E-3</c:v>
                </c:pt>
                <c:pt idx="41" formatCode="0%">
                  <c:v>-8.8495580000000004E-3</c:v>
                </c:pt>
                <c:pt idx="42" formatCode="0%">
                  <c:v>-4.5454550000000003E-3</c:v>
                </c:pt>
                <c:pt idx="43">
                  <c:v>-4.3668120000000003E-3</c:v>
                </c:pt>
                <c:pt idx="44">
                  <c:v>-4.3103450000000001E-3</c:v>
                </c:pt>
                <c:pt idx="45">
                  <c:v>8.5836909999999992E-3</c:v>
                </c:pt>
                <c:pt idx="46">
                  <c:v>1.2875536E-2</c:v>
                </c:pt>
                <c:pt idx="47">
                  <c:v>-4.3668120000000003E-3</c:v>
                </c:pt>
                <c:pt idx="48">
                  <c:v>7.0298770000000003E-3</c:v>
                </c:pt>
                <c:pt idx="49">
                  <c:v>-1.6877637000000001E-2</c:v>
                </c:pt>
                <c:pt idx="50">
                  <c:v>8.2304530000000004E-3</c:v>
                </c:pt>
                <c:pt idx="51">
                  <c:v>4.1152259999999996E-3</c:v>
                </c:pt>
                <c:pt idx="52">
                  <c:v>-8.2304530000000004E-3</c:v>
                </c:pt>
                <c:pt idx="53">
                  <c:v>-1.6393443000000001E-2</c:v>
                </c:pt>
                <c:pt idx="54">
                  <c:v>-0.375</c:v>
                </c:pt>
                <c:pt idx="55">
                  <c:v>-8.6580089999999995E-3</c:v>
                </c:pt>
                <c:pt idx="56">
                  <c:v>4.2553189999999996E-3</c:v>
                </c:pt>
                <c:pt idx="57">
                  <c:v>1.2875536E-2</c:v>
                </c:pt>
                <c:pt idx="58">
                  <c:v>4.273504E-3</c:v>
                </c:pt>
                <c:pt idx="59">
                  <c:v>0</c:v>
                </c:pt>
              </c:numCache>
            </c:numRef>
          </c:yVal>
          <c:smooth val="0"/>
          <c:extLst>
            <c:ext xmlns:c16="http://schemas.microsoft.com/office/drawing/2014/chart" uri="{C3380CC4-5D6E-409C-BE32-E72D297353CC}">
              <c16:uniqueId val="{00000000-1C01-4B7E-9CEA-FDBBBDC5B1EC}"/>
            </c:ext>
          </c:extLst>
        </c:ser>
        <c:ser>
          <c:idx val="1"/>
          <c:order val="1"/>
          <c:tx>
            <c:v>5 micron</c:v>
          </c:tx>
          <c:spPr>
            <a:ln w="25400" cap="rnd">
              <a:noFill/>
              <a:round/>
            </a:ln>
            <a:effectLst/>
          </c:spPr>
          <c:marker>
            <c:symbol val="circle"/>
            <c:size val="5"/>
            <c:spPr>
              <a:solidFill>
                <a:srgbClr val="81D3EB"/>
              </a:solidFill>
              <a:ln w="9525">
                <a:solidFill>
                  <a:srgbClr val="81D3EB"/>
                </a:solidFill>
              </a:ln>
              <a:effectLst/>
            </c:spPr>
          </c:marker>
          <c:xVal>
            <c:multiLvlStrRef>
              <c:f>'Experiment 2 - Graphs'!$N$3:$O$62</c:f>
              <c:multiLvlStrCache>
                <c:ptCount val="60"/>
                <c:lvl>
                  <c:pt idx="0">
                    <c:v>0</c:v>
                  </c:pt>
                  <c:pt idx="1">
                    <c:v>1</c:v>
                  </c:pt>
                  <c:pt idx="2">
                    <c:v>2</c:v>
                  </c:pt>
                  <c:pt idx="3">
                    <c:v>3</c:v>
                  </c:pt>
                  <c:pt idx="4">
                    <c:v>4</c:v>
                  </c:pt>
                  <c:pt idx="5">
                    <c:v>5</c:v>
                  </c:pt>
                  <c:pt idx="6">
                    <c:v>0</c:v>
                  </c:pt>
                  <c:pt idx="7">
                    <c:v>1</c:v>
                  </c:pt>
                  <c:pt idx="8">
                    <c:v>2</c:v>
                  </c:pt>
                  <c:pt idx="9">
                    <c:v>3</c:v>
                  </c:pt>
                  <c:pt idx="10">
                    <c:v>4</c:v>
                  </c:pt>
                  <c:pt idx="11">
                    <c:v>5</c:v>
                  </c:pt>
                  <c:pt idx="12">
                    <c:v>0</c:v>
                  </c:pt>
                  <c:pt idx="13">
                    <c:v>1</c:v>
                  </c:pt>
                  <c:pt idx="14">
                    <c:v>2</c:v>
                  </c:pt>
                  <c:pt idx="15">
                    <c:v>3</c:v>
                  </c:pt>
                  <c:pt idx="16">
                    <c:v>4</c:v>
                  </c:pt>
                  <c:pt idx="17">
                    <c:v>5</c:v>
                  </c:pt>
                  <c:pt idx="18">
                    <c:v>0</c:v>
                  </c:pt>
                  <c:pt idx="19">
                    <c:v>1</c:v>
                  </c:pt>
                  <c:pt idx="20">
                    <c:v>2</c:v>
                  </c:pt>
                  <c:pt idx="21">
                    <c:v>3</c:v>
                  </c:pt>
                  <c:pt idx="22">
                    <c:v>4</c:v>
                  </c:pt>
                  <c:pt idx="23">
                    <c:v>5</c:v>
                  </c:pt>
                  <c:pt idx="24">
                    <c:v>0</c:v>
                  </c:pt>
                  <c:pt idx="25">
                    <c:v>1</c:v>
                  </c:pt>
                  <c:pt idx="26">
                    <c:v>2</c:v>
                  </c:pt>
                  <c:pt idx="27">
                    <c:v>3</c:v>
                  </c:pt>
                  <c:pt idx="28">
                    <c:v>4</c:v>
                  </c:pt>
                  <c:pt idx="29">
                    <c:v>5</c:v>
                  </c:pt>
                  <c:pt idx="30">
                    <c:v>0</c:v>
                  </c:pt>
                  <c:pt idx="31">
                    <c:v>1</c:v>
                  </c:pt>
                  <c:pt idx="32">
                    <c:v>2</c:v>
                  </c:pt>
                  <c:pt idx="33">
                    <c:v>3</c:v>
                  </c:pt>
                  <c:pt idx="34">
                    <c:v>4</c:v>
                  </c:pt>
                  <c:pt idx="35">
                    <c:v>5</c:v>
                  </c:pt>
                  <c:pt idx="36">
                    <c:v>0</c:v>
                  </c:pt>
                  <c:pt idx="37">
                    <c:v>1</c:v>
                  </c:pt>
                  <c:pt idx="38">
                    <c:v>2</c:v>
                  </c:pt>
                  <c:pt idx="39">
                    <c:v>3</c:v>
                  </c:pt>
                  <c:pt idx="40">
                    <c:v>4</c:v>
                  </c:pt>
                  <c:pt idx="41">
                    <c:v>5</c:v>
                  </c:pt>
                  <c:pt idx="42">
                    <c:v>0</c:v>
                  </c:pt>
                  <c:pt idx="43">
                    <c:v>1</c:v>
                  </c:pt>
                  <c:pt idx="44">
                    <c:v>2</c:v>
                  </c:pt>
                  <c:pt idx="45">
                    <c:v>3</c:v>
                  </c:pt>
                  <c:pt idx="46">
                    <c:v>4</c:v>
                  </c:pt>
                  <c:pt idx="47">
                    <c:v>5</c:v>
                  </c:pt>
                  <c:pt idx="48">
                    <c:v>0</c:v>
                  </c:pt>
                  <c:pt idx="49">
                    <c:v>1</c:v>
                  </c:pt>
                  <c:pt idx="50">
                    <c:v>2</c:v>
                  </c:pt>
                  <c:pt idx="51">
                    <c:v>3</c:v>
                  </c:pt>
                  <c:pt idx="52">
                    <c:v>4</c:v>
                  </c:pt>
                  <c:pt idx="53">
                    <c:v>5</c:v>
                  </c:pt>
                  <c:pt idx="54">
                    <c:v>0</c:v>
                  </c:pt>
                  <c:pt idx="55">
                    <c:v>1</c:v>
                  </c:pt>
                  <c:pt idx="56">
                    <c:v>2</c:v>
                  </c:pt>
                  <c:pt idx="57">
                    <c:v>3</c:v>
                  </c:pt>
                  <c:pt idx="58">
                    <c:v>4</c:v>
                  </c:pt>
                  <c:pt idx="59">
                    <c:v>5</c:v>
                  </c:pt>
                </c:lvl>
                <c:lvl>
                  <c:pt idx="0">
                    <c:v>3/13/2023</c:v>
                  </c:pt>
                  <c:pt idx="1">
                    <c:v>3/13/2023</c:v>
                  </c:pt>
                  <c:pt idx="2">
                    <c:v>3/13/2023</c:v>
                  </c:pt>
                  <c:pt idx="3">
                    <c:v>3/13/2023</c:v>
                  </c:pt>
                  <c:pt idx="4">
                    <c:v>3/13/2023</c:v>
                  </c:pt>
                  <c:pt idx="5">
                    <c:v>3/13/2023</c:v>
                  </c:pt>
                  <c:pt idx="6">
                    <c:v>3/14/2023</c:v>
                  </c:pt>
                  <c:pt idx="7">
                    <c:v>3/14/2023</c:v>
                  </c:pt>
                  <c:pt idx="8">
                    <c:v>3/14/2023</c:v>
                  </c:pt>
                  <c:pt idx="9">
                    <c:v>3/14/2023</c:v>
                  </c:pt>
                  <c:pt idx="10">
                    <c:v>3/14/2023</c:v>
                  </c:pt>
                  <c:pt idx="11">
                    <c:v>3/14/2023</c:v>
                  </c:pt>
                  <c:pt idx="12">
                    <c:v>3/15/2023</c:v>
                  </c:pt>
                  <c:pt idx="13">
                    <c:v>3/15/2023</c:v>
                  </c:pt>
                  <c:pt idx="14">
                    <c:v>3/15/2023</c:v>
                  </c:pt>
                  <c:pt idx="15">
                    <c:v>3/15/2023</c:v>
                  </c:pt>
                  <c:pt idx="16">
                    <c:v>3/15/2023</c:v>
                  </c:pt>
                  <c:pt idx="17">
                    <c:v>3/15/2023</c:v>
                  </c:pt>
                  <c:pt idx="18">
                    <c:v>3/16/2023</c:v>
                  </c:pt>
                  <c:pt idx="19">
                    <c:v>3/16/2023</c:v>
                  </c:pt>
                  <c:pt idx="20">
                    <c:v>3/16/2023</c:v>
                  </c:pt>
                  <c:pt idx="21">
                    <c:v>3/16/2023</c:v>
                  </c:pt>
                  <c:pt idx="22">
                    <c:v>3/16/2023</c:v>
                  </c:pt>
                  <c:pt idx="23">
                    <c:v>3/16/2023</c:v>
                  </c:pt>
                  <c:pt idx="24">
                    <c:v>3/17/2023</c:v>
                  </c:pt>
                  <c:pt idx="25">
                    <c:v>3/17/2023</c:v>
                  </c:pt>
                  <c:pt idx="26">
                    <c:v>3/17/2023</c:v>
                  </c:pt>
                  <c:pt idx="27">
                    <c:v>3/17/2023</c:v>
                  </c:pt>
                  <c:pt idx="28">
                    <c:v>3/17/2023</c:v>
                  </c:pt>
                  <c:pt idx="29">
                    <c:v>3/17/2023</c:v>
                  </c:pt>
                  <c:pt idx="30">
                    <c:v>3/20/2023</c:v>
                  </c:pt>
                  <c:pt idx="31">
                    <c:v>3/20/2023</c:v>
                  </c:pt>
                  <c:pt idx="32">
                    <c:v>3/20/2023</c:v>
                  </c:pt>
                  <c:pt idx="33">
                    <c:v>3/20/2023</c:v>
                  </c:pt>
                  <c:pt idx="34">
                    <c:v>3/20/2023</c:v>
                  </c:pt>
                  <c:pt idx="35">
                    <c:v>3/20/2023</c:v>
                  </c:pt>
                  <c:pt idx="36">
                    <c:v>3/21/2023</c:v>
                  </c:pt>
                  <c:pt idx="37">
                    <c:v>3/21/2023</c:v>
                  </c:pt>
                  <c:pt idx="38">
                    <c:v>3/21/2023</c:v>
                  </c:pt>
                  <c:pt idx="39">
                    <c:v>3/21/2023</c:v>
                  </c:pt>
                  <c:pt idx="40">
                    <c:v>3/21/2023</c:v>
                  </c:pt>
                  <c:pt idx="41">
                    <c:v>3/21/2023</c:v>
                  </c:pt>
                  <c:pt idx="42">
                    <c:v>3/22/2023</c:v>
                  </c:pt>
                  <c:pt idx="43">
                    <c:v>3/22/2023</c:v>
                  </c:pt>
                  <c:pt idx="44">
                    <c:v>3/22/2023</c:v>
                  </c:pt>
                  <c:pt idx="45">
                    <c:v>3/22/2023</c:v>
                  </c:pt>
                  <c:pt idx="46">
                    <c:v>3/22/2023</c:v>
                  </c:pt>
                  <c:pt idx="47">
                    <c:v>3/22/2023</c:v>
                  </c:pt>
                  <c:pt idx="48">
                    <c:v>3/23/2023</c:v>
                  </c:pt>
                  <c:pt idx="49">
                    <c:v>3/23/2023</c:v>
                  </c:pt>
                  <c:pt idx="50">
                    <c:v>3/23/2023</c:v>
                  </c:pt>
                  <c:pt idx="51">
                    <c:v>3/23/2023</c:v>
                  </c:pt>
                  <c:pt idx="52">
                    <c:v>3/23/2023</c:v>
                  </c:pt>
                  <c:pt idx="53">
                    <c:v>3/23/2023</c:v>
                  </c:pt>
                  <c:pt idx="54">
                    <c:v>3/24/2023</c:v>
                  </c:pt>
                  <c:pt idx="55">
                    <c:v>3/24/2023</c:v>
                  </c:pt>
                  <c:pt idx="56">
                    <c:v>3/24/2023</c:v>
                  </c:pt>
                  <c:pt idx="57">
                    <c:v>3/24/2023</c:v>
                  </c:pt>
                  <c:pt idx="58">
                    <c:v>3/24/2023</c:v>
                  </c:pt>
                  <c:pt idx="59">
                    <c:v>3/24/2023</c:v>
                  </c:pt>
                </c:lvl>
              </c:multiLvlStrCache>
            </c:multiLvlStrRef>
          </c:xVal>
          <c:yVal>
            <c:numRef>
              <c:f>'Experiment 2 - Graphs'!$Q$3:$Q$62</c:f>
              <c:numCache>
                <c:formatCode>0.0%</c:formatCode>
                <c:ptCount val="60"/>
                <c:pt idx="0">
                  <c:v>-7.4183975999999999E-2</c:v>
                </c:pt>
                <c:pt idx="1">
                  <c:v>5.2938059999999999E-3</c:v>
                </c:pt>
                <c:pt idx="2">
                  <c:v>1.5021458999999999E-2</c:v>
                </c:pt>
                <c:pt idx="3">
                  <c:v>-1.0106383E-2</c:v>
                </c:pt>
                <c:pt idx="4">
                  <c:v>0.15892857099999999</c:v>
                </c:pt>
                <c:pt idx="5">
                  <c:v>8.8495580000000004E-3</c:v>
                </c:pt>
                <c:pt idx="6">
                  <c:v>-0.12673506300000001</c:v>
                </c:pt>
                <c:pt idx="7">
                  <c:v>-1.5686275E-2</c:v>
                </c:pt>
                <c:pt idx="8">
                  <c:v>5.9760955999999997E-2</c:v>
                </c:pt>
                <c:pt idx="9">
                  <c:v>-1.5625E-2</c:v>
                </c:pt>
                <c:pt idx="10">
                  <c:v>7.7519379999999999E-3</c:v>
                </c:pt>
                <c:pt idx="11">
                  <c:v>3.8314180000000001E-3</c:v>
                </c:pt>
                <c:pt idx="12">
                  <c:v>-0.231922871</c:v>
                </c:pt>
                <c:pt idx="13">
                  <c:v>-1.3215859E-2</c:v>
                </c:pt>
                <c:pt idx="14">
                  <c:v>-0.24866595499999999</c:v>
                </c:pt>
                <c:pt idx="15">
                  <c:v>-1.7316017E-2</c:v>
                </c:pt>
                <c:pt idx="16">
                  <c:v>-4.8034934000000001E-2</c:v>
                </c:pt>
                <c:pt idx="17">
                  <c:v>-3.0701754000000001E-2</c:v>
                </c:pt>
                <c:pt idx="18">
                  <c:v>-0.10206422</c:v>
                </c:pt>
                <c:pt idx="19">
                  <c:v>-4.1152259999999996E-3</c:v>
                </c:pt>
                <c:pt idx="20">
                  <c:v>4.0816330000000003E-3</c:v>
                </c:pt>
                <c:pt idx="21">
                  <c:v>-8.1967210000000006E-3</c:v>
                </c:pt>
                <c:pt idx="22">
                  <c:v>-1.2244898000000001E-2</c:v>
                </c:pt>
                <c:pt idx="23">
                  <c:v>-1.6260163000000001E-2</c:v>
                </c:pt>
                <c:pt idx="24">
                  <c:v>-0.14035087700000001</c:v>
                </c:pt>
                <c:pt idx="25">
                  <c:v>-8.2644629999999997E-3</c:v>
                </c:pt>
                <c:pt idx="26">
                  <c:v>-8.3333330000000001E-3</c:v>
                </c:pt>
                <c:pt idx="27">
                  <c:v>-2.5000000000000001E-2</c:v>
                </c:pt>
                <c:pt idx="28">
                  <c:v>1.2295082000000001E-2</c:v>
                </c:pt>
                <c:pt idx="29">
                  <c:v>-8.1967210000000006E-3</c:v>
                </c:pt>
                <c:pt idx="30">
                  <c:v>-0.22162162199999999</c:v>
                </c:pt>
                <c:pt idx="31">
                  <c:v>-3.5874439000000001E-2</c:v>
                </c:pt>
                <c:pt idx="32">
                  <c:v>-3.1531532000000001E-2</c:v>
                </c:pt>
                <c:pt idx="33">
                  <c:v>3.0567686E-2</c:v>
                </c:pt>
                <c:pt idx="34">
                  <c:v>-1.7857142999999999E-2</c:v>
                </c:pt>
                <c:pt idx="35">
                  <c:v>-4.0178571000000003E-2</c:v>
                </c:pt>
                <c:pt idx="36">
                  <c:v>-0.318101933</c:v>
                </c:pt>
                <c:pt idx="38">
                  <c:v>8.7719300000000007E-3</c:v>
                </c:pt>
                <c:pt idx="39">
                  <c:v>0</c:v>
                </c:pt>
                <c:pt idx="40">
                  <c:v>-8.8105730000000004E-3</c:v>
                </c:pt>
                <c:pt idx="41">
                  <c:v>4.4247790000000002E-3</c:v>
                </c:pt>
                <c:pt idx="42">
                  <c:v>-3.6363635999999998E-2</c:v>
                </c:pt>
                <c:pt idx="43">
                  <c:v>4.3668120000000003E-3</c:v>
                </c:pt>
                <c:pt idx="44">
                  <c:v>3.4482759000000002E-2</c:v>
                </c:pt>
                <c:pt idx="45">
                  <c:v>0</c:v>
                </c:pt>
                <c:pt idx="46">
                  <c:v>2.1459227000000001E-2</c:v>
                </c:pt>
                <c:pt idx="47">
                  <c:v>-4.3668120000000003E-3</c:v>
                </c:pt>
                <c:pt idx="48">
                  <c:v>5.0966607999999997E-2</c:v>
                </c:pt>
                <c:pt idx="49">
                  <c:v>-1.2658228000000001E-2</c:v>
                </c:pt>
                <c:pt idx="50">
                  <c:v>1.6460905000000001E-2</c:v>
                </c:pt>
                <c:pt idx="51">
                  <c:v>4.1152259999999996E-3</c:v>
                </c:pt>
                <c:pt idx="52">
                  <c:v>-4.1152259999999996E-3</c:v>
                </c:pt>
                <c:pt idx="53">
                  <c:v>-8.1967210000000006E-3</c:v>
                </c:pt>
                <c:pt idx="54">
                  <c:v>-0.303030303</c:v>
                </c:pt>
                <c:pt idx="55">
                  <c:v>-4.329004E-3</c:v>
                </c:pt>
                <c:pt idx="56">
                  <c:v>8.5106379999999992E-3</c:v>
                </c:pt>
                <c:pt idx="57">
                  <c:v>-4.2918449999999999E-3</c:v>
                </c:pt>
                <c:pt idx="58">
                  <c:v>-1.2820513E-2</c:v>
                </c:pt>
                <c:pt idx="59">
                  <c:v>8.5106379999999992E-3</c:v>
                </c:pt>
              </c:numCache>
            </c:numRef>
          </c:yVal>
          <c:smooth val="0"/>
          <c:extLst>
            <c:ext xmlns:c16="http://schemas.microsoft.com/office/drawing/2014/chart" uri="{C3380CC4-5D6E-409C-BE32-E72D297353CC}">
              <c16:uniqueId val="{00000001-1C01-4B7E-9CEA-FDBBBDC5B1EC}"/>
            </c:ext>
          </c:extLst>
        </c:ser>
        <c:ser>
          <c:idx val="2"/>
          <c:order val="2"/>
          <c:tx>
            <c:v>NF</c:v>
          </c:tx>
          <c:spPr>
            <a:ln w="25400" cap="rnd">
              <a:noFill/>
              <a:round/>
            </a:ln>
            <a:effectLst/>
          </c:spPr>
          <c:marker>
            <c:symbol val="circle"/>
            <c:size val="5"/>
            <c:spPr>
              <a:solidFill>
                <a:srgbClr val="AB0520"/>
              </a:solidFill>
              <a:ln w="9525">
                <a:solidFill>
                  <a:srgbClr val="AB0520"/>
                </a:solidFill>
              </a:ln>
              <a:effectLst/>
            </c:spPr>
          </c:marker>
          <c:xVal>
            <c:multiLvlStrRef>
              <c:f>'Experiment 2 - Graphs'!$N$3:$O$62</c:f>
              <c:multiLvlStrCache>
                <c:ptCount val="60"/>
                <c:lvl>
                  <c:pt idx="0">
                    <c:v>0</c:v>
                  </c:pt>
                  <c:pt idx="1">
                    <c:v>1</c:v>
                  </c:pt>
                  <c:pt idx="2">
                    <c:v>2</c:v>
                  </c:pt>
                  <c:pt idx="3">
                    <c:v>3</c:v>
                  </c:pt>
                  <c:pt idx="4">
                    <c:v>4</c:v>
                  </c:pt>
                  <c:pt idx="5">
                    <c:v>5</c:v>
                  </c:pt>
                  <c:pt idx="6">
                    <c:v>0</c:v>
                  </c:pt>
                  <c:pt idx="7">
                    <c:v>1</c:v>
                  </c:pt>
                  <c:pt idx="8">
                    <c:v>2</c:v>
                  </c:pt>
                  <c:pt idx="9">
                    <c:v>3</c:v>
                  </c:pt>
                  <c:pt idx="10">
                    <c:v>4</c:v>
                  </c:pt>
                  <c:pt idx="11">
                    <c:v>5</c:v>
                  </c:pt>
                  <c:pt idx="12">
                    <c:v>0</c:v>
                  </c:pt>
                  <c:pt idx="13">
                    <c:v>1</c:v>
                  </c:pt>
                  <c:pt idx="14">
                    <c:v>2</c:v>
                  </c:pt>
                  <c:pt idx="15">
                    <c:v>3</c:v>
                  </c:pt>
                  <c:pt idx="16">
                    <c:v>4</c:v>
                  </c:pt>
                  <c:pt idx="17">
                    <c:v>5</c:v>
                  </c:pt>
                  <c:pt idx="18">
                    <c:v>0</c:v>
                  </c:pt>
                  <c:pt idx="19">
                    <c:v>1</c:v>
                  </c:pt>
                  <c:pt idx="20">
                    <c:v>2</c:v>
                  </c:pt>
                  <c:pt idx="21">
                    <c:v>3</c:v>
                  </c:pt>
                  <c:pt idx="22">
                    <c:v>4</c:v>
                  </c:pt>
                  <c:pt idx="23">
                    <c:v>5</c:v>
                  </c:pt>
                  <c:pt idx="24">
                    <c:v>0</c:v>
                  </c:pt>
                  <c:pt idx="25">
                    <c:v>1</c:v>
                  </c:pt>
                  <c:pt idx="26">
                    <c:v>2</c:v>
                  </c:pt>
                  <c:pt idx="27">
                    <c:v>3</c:v>
                  </c:pt>
                  <c:pt idx="28">
                    <c:v>4</c:v>
                  </c:pt>
                  <c:pt idx="29">
                    <c:v>5</c:v>
                  </c:pt>
                  <c:pt idx="30">
                    <c:v>0</c:v>
                  </c:pt>
                  <c:pt idx="31">
                    <c:v>1</c:v>
                  </c:pt>
                  <c:pt idx="32">
                    <c:v>2</c:v>
                  </c:pt>
                  <c:pt idx="33">
                    <c:v>3</c:v>
                  </c:pt>
                  <c:pt idx="34">
                    <c:v>4</c:v>
                  </c:pt>
                  <c:pt idx="35">
                    <c:v>5</c:v>
                  </c:pt>
                  <c:pt idx="36">
                    <c:v>0</c:v>
                  </c:pt>
                  <c:pt idx="37">
                    <c:v>1</c:v>
                  </c:pt>
                  <c:pt idx="38">
                    <c:v>2</c:v>
                  </c:pt>
                  <c:pt idx="39">
                    <c:v>3</c:v>
                  </c:pt>
                  <c:pt idx="40">
                    <c:v>4</c:v>
                  </c:pt>
                  <c:pt idx="41">
                    <c:v>5</c:v>
                  </c:pt>
                  <c:pt idx="42">
                    <c:v>0</c:v>
                  </c:pt>
                  <c:pt idx="43">
                    <c:v>1</c:v>
                  </c:pt>
                  <c:pt idx="44">
                    <c:v>2</c:v>
                  </c:pt>
                  <c:pt idx="45">
                    <c:v>3</c:v>
                  </c:pt>
                  <c:pt idx="46">
                    <c:v>4</c:v>
                  </c:pt>
                  <c:pt idx="47">
                    <c:v>5</c:v>
                  </c:pt>
                  <c:pt idx="48">
                    <c:v>0</c:v>
                  </c:pt>
                  <c:pt idx="49">
                    <c:v>1</c:v>
                  </c:pt>
                  <c:pt idx="50">
                    <c:v>2</c:v>
                  </c:pt>
                  <c:pt idx="51">
                    <c:v>3</c:v>
                  </c:pt>
                  <c:pt idx="52">
                    <c:v>4</c:v>
                  </c:pt>
                  <c:pt idx="53">
                    <c:v>5</c:v>
                  </c:pt>
                  <c:pt idx="54">
                    <c:v>0</c:v>
                  </c:pt>
                  <c:pt idx="55">
                    <c:v>1</c:v>
                  </c:pt>
                  <c:pt idx="56">
                    <c:v>2</c:v>
                  </c:pt>
                  <c:pt idx="57">
                    <c:v>3</c:v>
                  </c:pt>
                  <c:pt idx="58">
                    <c:v>4</c:v>
                  </c:pt>
                  <c:pt idx="59">
                    <c:v>5</c:v>
                  </c:pt>
                </c:lvl>
                <c:lvl>
                  <c:pt idx="0">
                    <c:v>3/13/2023</c:v>
                  </c:pt>
                  <c:pt idx="1">
                    <c:v>3/13/2023</c:v>
                  </c:pt>
                  <c:pt idx="2">
                    <c:v>3/13/2023</c:v>
                  </c:pt>
                  <c:pt idx="3">
                    <c:v>3/13/2023</c:v>
                  </c:pt>
                  <c:pt idx="4">
                    <c:v>3/13/2023</c:v>
                  </c:pt>
                  <c:pt idx="5">
                    <c:v>3/13/2023</c:v>
                  </c:pt>
                  <c:pt idx="6">
                    <c:v>3/14/2023</c:v>
                  </c:pt>
                  <c:pt idx="7">
                    <c:v>3/14/2023</c:v>
                  </c:pt>
                  <c:pt idx="8">
                    <c:v>3/14/2023</c:v>
                  </c:pt>
                  <c:pt idx="9">
                    <c:v>3/14/2023</c:v>
                  </c:pt>
                  <c:pt idx="10">
                    <c:v>3/14/2023</c:v>
                  </c:pt>
                  <c:pt idx="11">
                    <c:v>3/14/2023</c:v>
                  </c:pt>
                  <c:pt idx="12">
                    <c:v>3/15/2023</c:v>
                  </c:pt>
                  <c:pt idx="13">
                    <c:v>3/15/2023</c:v>
                  </c:pt>
                  <c:pt idx="14">
                    <c:v>3/15/2023</c:v>
                  </c:pt>
                  <c:pt idx="15">
                    <c:v>3/15/2023</c:v>
                  </c:pt>
                  <c:pt idx="16">
                    <c:v>3/15/2023</c:v>
                  </c:pt>
                  <c:pt idx="17">
                    <c:v>3/15/2023</c:v>
                  </c:pt>
                  <c:pt idx="18">
                    <c:v>3/16/2023</c:v>
                  </c:pt>
                  <c:pt idx="19">
                    <c:v>3/16/2023</c:v>
                  </c:pt>
                  <c:pt idx="20">
                    <c:v>3/16/2023</c:v>
                  </c:pt>
                  <c:pt idx="21">
                    <c:v>3/16/2023</c:v>
                  </c:pt>
                  <c:pt idx="22">
                    <c:v>3/16/2023</c:v>
                  </c:pt>
                  <c:pt idx="23">
                    <c:v>3/16/2023</c:v>
                  </c:pt>
                  <c:pt idx="24">
                    <c:v>3/17/2023</c:v>
                  </c:pt>
                  <c:pt idx="25">
                    <c:v>3/17/2023</c:v>
                  </c:pt>
                  <c:pt idx="26">
                    <c:v>3/17/2023</c:v>
                  </c:pt>
                  <c:pt idx="27">
                    <c:v>3/17/2023</c:v>
                  </c:pt>
                  <c:pt idx="28">
                    <c:v>3/17/2023</c:v>
                  </c:pt>
                  <c:pt idx="29">
                    <c:v>3/17/2023</c:v>
                  </c:pt>
                  <c:pt idx="30">
                    <c:v>3/20/2023</c:v>
                  </c:pt>
                  <c:pt idx="31">
                    <c:v>3/20/2023</c:v>
                  </c:pt>
                  <c:pt idx="32">
                    <c:v>3/20/2023</c:v>
                  </c:pt>
                  <c:pt idx="33">
                    <c:v>3/20/2023</c:v>
                  </c:pt>
                  <c:pt idx="34">
                    <c:v>3/20/2023</c:v>
                  </c:pt>
                  <c:pt idx="35">
                    <c:v>3/20/2023</c:v>
                  </c:pt>
                  <c:pt idx="36">
                    <c:v>3/21/2023</c:v>
                  </c:pt>
                  <c:pt idx="37">
                    <c:v>3/21/2023</c:v>
                  </c:pt>
                  <c:pt idx="38">
                    <c:v>3/21/2023</c:v>
                  </c:pt>
                  <c:pt idx="39">
                    <c:v>3/21/2023</c:v>
                  </c:pt>
                  <c:pt idx="40">
                    <c:v>3/21/2023</c:v>
                  </c:pt>
                  <c:pt idx="41">
                    <c:v>3/21/2023</c:v>
                  </c:pt>
                  <c:pt idx="42">
                    <c:v>3/22/2023</c:v>
                  </c:pt>
                  <c:pt idx="43">
                    <c:v>3/22/2023</c:v>
                  </c:pt>
                  <c:pt idx="44">
                    <c:v>3/22/2023</c:v>
                  </c:pt>
                  <c:pt idx="45">
                    <c:v>3/22/2023</c:v>
                  </c:pt>
                  <c:pt idx="46">
                    <c:v>3/22/2023</c:v>
                  </c:pt>
                  <c:pt idx="47">
                    <c:v>3/22/2023</c:v>
                  </c:pt>
                  <c:pt idx="48">
                    <c:v>3/23/2023</c:v>
                  </c:pt>
                  <c:pt idx="49">
                    <c:v>3/23/2023</c:v>
                  </c:pt>
                  <c:pt idx="50">
                    <c:v>3/23/2023</c:v>
                  </c:pt>
                  <c:pt idx="51">
                    <c:v>3/23/2023</c:v>
                  </c:pt>
                  <c:pt idx="52">
                    <c:v>3/23/2023</c:v>
                  </c:pt>
                  <c:pt idx="53">
                    <c:v>3/23/2023</c:v>
                  </c:pt>
                  <c:pt idx="54">
                    <c:v>3/24/2023</c:v>
                  </c:pt>
                  <c:pt idx="55">
                    <c:v>3/24/2023</c:v>
                  </c:pt>
                  <c:pt idx="56">
                    <c:v>3/24/2023</c:v>
                  </c:pt>
                  <c:pt idx="57">
                    <c:v>3/24/2023</c:v>
                  </c:pt>
                  <c:pt idx="58">
                    <c:v>3/24/2023</c:v>
                  </c:pt>
                  <c:pt idx="59">
                    <c:v>3/24/2023</c:v>
                  </c:pt>
                </c:lvl>
              </c:multiLvlStrCache>
            </c:multiLvlStrRef>
          </c:xVal>
          <c:yVal>
            <c:numRef>
              <c:f>'Experiment 2 - Graphs'!$R$3:$R$62</c:f>
              <c:numCache>
                <c:formatCode>0.0%</c:formatCode>
                <c:ptCount val="60"/>
                <c:pt idx="0">
                  <c:v>0.44510385800000002</c:v>
                </c:pt>
                <c:pt idx="1">
                  <c:v>0.49020645800000001</c:v>
                </c:pt>
                <c:pt idx="2">
                  <c:v>0.49463519299999997</c:v>
                </c:pt>
                <c:pt idx="3">
                  <c:v>0.48882978700000002</c:v>
                </c:pt>
                <c:pt idx="4">
                  <c:v>0.55000000000000004</c:v>
                </c:pt>
                <c:pt idx="5">
                  <c:v>0.54867256600000003</c:v>
                </c:pt>
                <c:pt idx="6">
                  <c:v>0.353047677</c:v>
                </c:pt>
                <c:pt idx="7">
                  <c:v>0.565098039</c:v>
                </c:pt>
                <c:pt idx="8">
                  <c:v>0.55179282900000004</c:v>
                </c:pt>
                <c:pt idx="9">
                  <c:v>0.54531249999999998</c:v>
                </c:pt>
                <c:pt idx="10">
                  <c:v>0.54573643400000005</c:v>
                </c:pt>
                <c:pt idx="11">
                  <c:v>0.54099616900000003</c:v>
                </c:pt>
                <c:pt idx="12">
                  <c:v>0.431173005</c:v>
                </c:pt>
                <c:pt idx="13">
                  <c:v>0.52775330399999998</c:v>
                </c:pt>
                <c:pt idx="14">
                  <c:v>0.43810031999999999</c:v>
                </c:pt>
                <c:pt idx="15">
                  <c:v>0.53679653699999996</c:v>
                </c:pt>
                <c:pt idx="16">
                  <c:v>0.51266375500000005</c:v>
                </c:pt>
                <c:pt idx="17">
                  <c:v>0.52587719300000002</c:v>
                </c:pt>
                <c:pt idx="18">
                  <c:v>0.350917431</c:v>
                </c:pt>
                <c:pt idx="19">
                  <c:v>0.52263374500000004</c:v>
                </c:pt>
                <c:pt idx="20">
                  <c:v>0.52612244900000005</c:v>
                </c:pt>
                <c:pt idx="21">
                  <c:v>0.51967213099999998</c:v>
                </c:pt>
                <c:pt idx="22">
                  <c:v>0.51632653100000003</c:v>
                </c:pt>
                <c:pt idx="23">
                  <c:v>0.50284552800000004</c:v>
                </c:pt>
                <c:pt idx="24">
                  <c:v>0.31578947400000001</c:v>
                </c:pt>
                <c:pt idx="25">
                  <c:v>0.51859504099999998</c:v>
                </c:pt>
                <c:pt idx="26">
                  <c:v>0.51624999999999999</c:v>
                </c:pt>
                <c:pt idx="27">
                  <c:v>0.51333333299999995</c:v>
                </c:pt>
                <c:pt idx="28">
                  <c:v>0.51434426200000005</c:v>
                </c:pt>
                <c:pt idx="29">
                  <c:v>0.49344262300000002</c:v>
                </c:pt>
                <c:pt idx="30">
                  <c:v>0.39459459499999999</c:v>
                </c:pt>
                <c:pt idx="31">
                  <c:v>0.50717488799999999</c:v>
                </c:pt>
                <c:pt idx="32">
                  <c:v>0.49549549500000001</c:v>
                </c:pt>
                <c:pt idx="33">
                  <c:v>0.516593886</c:v>
                </c:pt>
                <c:pt idx="34">
                  <c:v>0.492857143</c:v>
                </c:pt>
                <c:pt idx="35">
                  <c:v>0.45089285699999998</c:v>
                </c:pt>
                <c:pt idx="36">
                  <c:v>0.34212068000000001</c:v>
                </c:pt>
                <c:pt idx="38">
                  <c:v>0.51535087700000004</c:v>
                </c:pt>
                <c:pt idx="39">
                  <c:v>0.49735682799999997</c:v>
                </c:pt>
                <c:pt idx="40">
                  <c:v>0.49515418500000002</c:v>
                </c:pt>
                <c:pt idx="41">
                  <c:v>0.480973451</c:v>
                </c:pt>
                <c:pt idx="42">
                  <c:v>0.47727272700000001</c:v>
                </c:pt>
                <c:pt idx="43">
                  <c:v>0.493449782</c:v>
                </c:pt>
                <c:pt idx="44">
                  <c:v>0.49655172400000003</c:v>
                </c:pt>
                <c:pt idx="45">
                  <c:v>0.47339055800000002</c:v>
                </c:pt>
                <c:pt idx="46">
                  <c:v>0.50472103000000001</c:v>
                </c:pt>
                <c:pt idx="47">
                  <c:v>0.49475982499999999</c:v>
                </c:pt>
                <c:pt idx="48">
                  <c:v>0.36965436400000001</c:v>
                </c:pt>
                <c:pt idx="49">
                  <c:v>0.49198312199999999</c:v>
                </c:pt>
                <c:pt idx="50">
                  <c:v>0.50082304499999997</c:v>
                </c:pt>
                <c:pt idx="51">
                  <c:v>0.49876543200000001</c:v>
                </c:pt>
                <c:pt idx="52">
                  <c:v>0.49382715999999999</c:v>
                </c:pt>
                <c:pt idx="53">
                  <c:v>0.48360655699999999</c:v>
                </c:pt>
                <c:pt idx="54">
                  <c:v>0.16666666699999999</c:v>
                </c:pt>
                <c:pt idx="55">
                  <c:v>0.50043289999999996</c:v>
                </c:pt>
                <c:pt idx="56">
                  <c:v>0.50765957399999995</c:v>
                </c:pt>
                <c:pt idx="57">
                  <c:v>0.50300429199999996</c:v>
                </c:pt>
                <c:pt idx="58">
                  <c:v>0.49059829100000002</c:v>
                </c:pt>
                <c:pt idx="59">
                  <c:v>0.48893617</c:v>
                </c:pt>
              </c:numCache>
            </c:numRef>
          </c:yVal>
          <c:smooth val="0"/>
          <c:extLst>
            <c:ext xmlns:c16="http://schemas.microsoft.com/office/drawing/2014/chart" uri="{C3380CC4-5D6E-409C-BE32-E72D297353CC}">
              <c16:uniqueId val="{00000002-1C01-4B7E-9CEA-FDBBBDC5B1EC}"/>
            </c:ext>
          </c:extLst>
        </c:ser>
        <c:dLbls>
          <c:showLegendKey val="0"/>
          <c:showVal val="0"/>
          <c:showCatName val="0"/>
          <c:showSerName val="0"/>
          <c:showPercent val="0"/>
          <c:showBubbleSize val="0"/>
        </c:dLbls>
        <c:axId val="1391524024"/>
        <c:axId val="1391519224"/>
      </c:scatterChart>
      <c:valAx>
        <c:axId val="1391524024"/>
        <c:scaling>
          <c:orientation val="minMax"/>
          <c:max val="63"/>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1391519224"/>
        <c:crosses val="autoZero"/>
        <c:crossBetween val="midCat"/>
        <c:majorUnit val="6"/>
      </c:valAx>
      <c:valAx>
        <c:axId val="1391519224"/>
        <c:scaling>
          <c:orientation val="minMax"/>
        </c:scaling>
        <c:delete val="0"/>
        <c:axPos val="l"/>
        <c:title>
          <c:tx>
            <c:rich>
              <a:bodyPr rot="-5400000" spcFirstLastPara="1" vertOverflow="ellipsis" vert="horz" wrap="square" anchor="ctr" anchorCtr="1"/>
              <a:lstStyle/>
              <a:p>
                <a:pPr>
                  <a:defRPr sz="1600" b="0" i="0" u="none" strike="noStrike" kern="1200" baseline="0">
                    <a:solidFill>
                      <a:srgbClr val="0C234B"/>
                    </a:solidFill>
                    <a:latin typeface="Times New Roman" panose="02020603050405020304" pitchFamily="18" charset="0"/>
                    <a:ea typeface="+mn-ea"/>
                    <a:cs typeface="Times New Roman" panose="02020603050405020304" pitchFamily="18" charset="0"/>
                  </a:defRPr>
                </a:pPr>
                <a:r>
                  <a:rPr lang="en-US" sz="1600" dirty="0">
                    <a:solidFill>
                      <a:srgbClr val="0C234B"/>
                    </a:solidFill>
                  </a:rPr>
                  <a:t>Rejection</a:t>
                </a:r>
              </a:p>
            </c:rich>
          </c:tx>
          <c:layout>
            <c:manualLayout>
              <c:xMode val="edge"/>
              <c:yMode val="edge"/>
              <c:x val="7.3937153419593345E-3"/>
              <c:y val="0.2740974399250515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0C234B"/>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0"/>
          <a:lstStyle/>
          <a:p>
            <a:pPr>
              <a:defRPr sz="1400" b="0" i="0" u="none" strike="noStrike" kern="1200" baseline="0">
                <a:solidFill>
                  <a:srgbClr val="0C234B"/>
                </a:solidFill>
                <a:latin typeface="Times New Roman" panose="02020603050405020304" pitchFamily="18" charset="0"/>
                <a:ea typeface="+mn-ea"/>
                <a:cs typeface="Times New Roman" panose="02020603050405020304" pitchFamily="18" charset="0"/>
              </a:defRPr>
            </a:pPr>
            <a:endParaRPr lang="en-US"/>
          </a:p>
        </c:txPr>
        <c:crossAx val="1391524024"/>
        <c:crosses val="autoZero"/>
        <c:crossBetween val="midCat"/>
      </c:valAx>
      <c:spPr>
        <a:noFill/>
        <a:ln w="12700">
          <a:solidFill>
            <a:schemeClr val="tx1"/>
          </a:solidFill>
        </a:ln>
        <a:effectLst/>
      </c:spPr>
    </c:plotArea>
    <c:legend>
      <c:legendPos val="b"/>
      <c:layout>
        <c:manualLayout>
          <c:xMode val="edge"/>
          <c:yMode val="edge"/>
          <c:x val="0.46688983655231636"/>
          <c:y val="0.7443604718852006"/>
          <c:w val="0.44329961527452322"/>
          <c:h val="5.9055850849464589E-2"/>
        </c:manualLayout>
      </c:layout>
      <c:overlay val="0"/>
      <c:spPr>
        <a:solidFill>
          <a:schemeClr val="bg1"/>
        </a:solidFill>
        <a:ln w="12700">
          <a:solidFill>
            <a:schemeClr val="tx1"/>
          </a:solid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10 micron</c:v>
          </c:tx>
          <c:spPr>
            <a:ln w="25400" cap="rnd">
              <a:noFill/>
              <a:round/>
            </a:ln>
            <a:effectLst/>
          </c:spPr>
          <c:marker>
            <c:symbol val="circle"/>
            <c:size val="5"/>
            <c:spPr>
              <a:solidFill>
                <a:srgbClr val="0C234B"/>
              </a:solidFill>
              <a:ln w="9525">
                <a:solidFill>
                  <a:srgbClr val="0C234B"/>
                </a:solidFill>
              </a:ln>
              <a:effectLst/>
            </c:spPr>
          </c:marker>
          <c:xVal>
            <c:multiLvlStrRef>
              <c:f>'Experiment 2 - Graphs'!$N$3:$O$62</c:f>
              <c:multiLvlStrCache>
                <c:ptCount val="60"/>
                <c:lvl>
                  <c:pt idx="0">
                    <c:v>0</c:v>
                  </c:pt>
                  <c:pt idx="1">
                    <c:v>1</c:v>
                  </c:pt>
                  <c:pt idx="2">
                    <c:v>2</c:v>
                  </c:pt>
                  <c:pt idx="3">
                    <c:v>3</c:v>
                  </c:pt>
                  <c:pt idx="4">
                    <c:v>4</c:v>
                  </c:pt>
                  <c:pt idx="5">
                    <c:v>5</c:v>
                  </c:pt>
                  <c:pt idx="6">
                    <c:v>0</c:v>
                  </c:pt>
                  <c:pt idx="7">
                    <c:v>1</c:v>
                  </c:pt>
                  <c:pt idx="8">
                    <c:v>2</c:v>
                  </c:pt>
                  <c:pt idx="9">
                    <c:v>3</c:v>
                  </c:pt>
                  <c:pt idx="10">
                    <c:v>4</c:v>
                  </c:pt>
                  <c:pt idx="11">
                    <c:v>5</c:v>
                  </c:pt>
                  <c:pt idx="12">
                    <c:v>0</c:v>
                  </c:pt>
                  <c:pt idx="13">
                    <c:v>1</c:v>
                  </c:pt>
                  <c:pt idx="14">
                    <c:v>2</c:v>
                  </c:pt>
                  <c:pt idx="15">
                    <c:v>3</c:v>
                  </c:pt>
                  <c:pt idx="16">
                    <c:v>4</c:v>
                  </c:pt>
                  <c:pt idx="17">
                    <c:v>5</c:v>
                  </c:pt>
                  <c:pt idx="18">
                    <c:v>0</c:v>
                  </c:pt>
                  <c:pt idx="19">
                    <c:v>1</c:v>
                  </c:pt>
                  <c:pt idx="20">
                    <c:v>2</c:v>
                  </c:pt>
                  <c:pt idx="21">
                    <c:v>3</c:v>
                  </c:pt>
                  <c:pt idx="22">
                    <c:v>4</c:v>
                  </c:pt>
                  <c:pt idx="23">
                    <c:v>5</c:v>
                  </c:pt>
                  <c:pt idx="24">
                    <c:v>0</c:v>
                  </c:pt>
                  <c:pt idx="25">
                    <c:v>1</c:v>
                  </c:pt>
                  <c:pt idx="26">
                    <c:v>2</c:v>
                  </c:pt>
                  <c:pt idx="27">
                    <c:v>3</c:v>
                  </c:pt>
                  <c:pt idx="28">
                    <c:v>4</c:v>
                  </c:pt>
                  <c:pt idx="29">
                    <c:v>5</c:v>
                  </c:pt>
                  <c:pt idx="30">
                    <c:v>0</c:v>
                  </c:pt>
                  <c:pt idx="31">
                    <c:v>1</c:v>
                  </c:pt>
                  <c:pt idx="32">
                    <c:v>2</c:v>
                  </c:pt>
                  <c:pt idx="33">
                    <c:v>3</c:v>
                  </c:pt>
                  <c:pt idx="34">
                    <c:v>4</c:v>
                  </c:pt>
                  <c:pt idx="35">
                    <c:v>5</c:v>
                  </c:pt>
                  <c:pt idx="36">
                    <c:v>0</c:v>
                  </c:pt>
                  <c:pt idx="37">
                    <c:v>1</c:v>
                  </c:pt>
                  <c:pt idx="38">
                    <c:v>2</c:v>
                  </c:pt>
                  <c:pt idx="39">
                    <c:v>3</c:v>
                  </c:pt>
                  <c:pt idx="40">
                    <c:v>4</c:v>
                  </c:pt>
                  <c:pt idx="41">
                    <c:v>5</c:v>
                  </c:pt>
                  <c:pt idx="42">
                    <c:v>0</c:v>
                  </c:pt>
                  <c:pt idx="43">
                    <c:v>1</c:v>
                  </c:pt>
                  <c:pt idx="44">
                    <c:v>2</c:v>
                  </c:pt>
                  <c:pt idx="45">
                    <c:v>3</c:v>
                  </c:pt>
                  <c:pt idx="46">
                    <c:v>4</c:v>
                  </c:pt>
                  <c:pt idx="47">
                    <c:v>5</c:v>
                  </c:pt>
                  <c:pt idx="48">
                    <c:v>0</c:v>
                  </c:pt>
                  <c:pt idx="49">
                    <c:v>1</c:v>
                  </c:pt>
                  <c:pt idx="50">
                    <c:v>2</c:v>
                  </c:pt>
                  <c:pt idx="51">
                    <c:v>3</c:v>
                  </c:pt>
                  <c:pt idx="52">
                    <c:v>4</c:v>
                  </c:pt>
                  <c:pt idx="53">
                    <c:v>5</c:v>
                  </c:pt>
                  <c:pt idx="54">
                    <c:v>0</c:v>
                  </c:pt>
                  <c:pt idx="55">
                    <c:v>1</c:v>
                  </c:pt>
                  <c:pt idx="56">
                    <c:v>2</c:v>
                  </c:pt>
                  <c:pt idx="57">
                    <c:v>3</c:v>
                  </c:pt>
                  <c:pt idx="58">
                    <c:v>4</c:v>
                  </c:pt>
                  <c:pt idx="59">
                    <c:v>5</c:v>
                  </c:pt>
                </c:lvl>
                <c:lvl>
                  <c:pt idx="0">
                    <c:v>3/13/2023</c:v>
                  </c:pt>
                  <c:pt idx="1">
                    <c:v>3/13/2023</c:v>
                  </c:pt>
                  <c:pt idx="2">
                    <c:v>3/13/2023</c:v>
                  </c:pt>
                  <c:pt idx="3">
                    <c:v>3/13/2023</c:v>
                  </c:pt>
                  <c:pt idx="4">
                    <c:v>3/13/2023</c:v>
                  </c:pt>
                  <c:pt idx="5">
                    <c:v>3/13/2023</c:v>
                  </c:pt>
                  <c:pt idx="6">
                    <c:v>3/14/2023</c:v>
                  </c:pt>
                  <c:pt idx="7">
                    <c:v>3/14/2023</c:v>
                  </c:pt>
                  <c:pt idx="8">
                    <c:v>3/14/2023</c:v>
                  </c:pt>
                  <c:pt idx="9">
                    <c:v>3/14/2023</c:v>
                  </c:pt>
                  <c:pt idx="10">
                    <c:v>3/14/2023</c:v>
                  </c:pt>
                  <c:pt idx="11">
                    <c:v>3/14/2023</c:v>
                  </c:pt>
                  <c:pt idx="12">
                    <c:v>3/15/2023</c:v>
                  </c:pt>
                  <c:pt idx="13">
                    <c:v>3/15/2023</c:v>
                  </c:pt>
                  <c:pt idx="14">
                    <c:v>3/15/2023</c:v>
                  </c:pt>
                  <c:pt idx="15">
                    <c:v>3/15/2023</c:v>
                  </c:pt>
                  <c:pt idx="16">
                    <c:v>3/15/2023</c:v>
                  </c:pt>
                  <c:pt idx="17">
                    <c:v>3/15/2023</c:v>
                  </c:pt>
                  <c:pt idx="18">
                    <c:v>3/16/2023</c:v>
                  </c:pt>
                  <c:pt idx="19">
                    <c:v>3/16/2023</c:v>
                  </c:pt>
                  <c:pt idx="20">
                    <c:v>3/16/2023</c:v>
                  </c:pt>
                  <c:pt idx="21">
                    <c:v>3/16/2023</c:v>
                  </c:pt>
                  <c:pt idx="22">
                    <c:v>3/16/2023</c:v>
                  </c:pt>
                  <c:pt idx="23">
                    <c:v>3/16/2023</c:v>
                  </c:pt>
                  <c:pt idx="24">
                    <c:v>3/17/2023</c:v>
                  </c:pt>
                  <c:pt idx="25">
                    <c:v>3/17/2023</c:v>
                  </c:pt>
                  <c:pt idx="26">
                    <c:v>3/17/2023</c:v>
                  </c:pt>
                  <c:pt idx="27">
                    <c:v>3/17/2023</c:v>
                  </c:pt>
                  <c:pt idx="28">
                    <c:v>3/17/2023</c:v>
                  </c:pt>
                  <c:pt idx="29">
                    <c:v>3/17/2023</c:v>
                  </c:pt>
                  <c:pt idx="30">
                    <c:v>3/20/2023</c:v>
                  </c:pt>
                  <c:pt idx="31">
                    <c:v>3/20/2023</c:v>
                  </c:pt>
                  <c:pt idx="32">
                    <c:v>3/20/2023</c:v>
                  </c:pt>
                  <c:pt idx="33">
                    <c:v>3/20/2023</c:v>
                  </c:pt>
                  <c:pt idx="34">
                    <c:v>3/20/2023</c:v>
                  </c:pt>
                  <c:pt idx="35">
                    <c:v>3/20/2023</c:v>
                  </c:pt>
                  <c:pt idx="36">
                    <c:v>3/21/2023</c:v>
                  </c:pt>
                  <c:pt idx="37">
                    <c:v>3/21/2023</c:v>
                  </c:pt>
                  <c:pt idx="38">
                    <c:v>3/21/2023</c:v>
                  </c:pt>
                  <c:pt idx="39">
                    <c:v>3/21/2023</c:v>
                  </c:pt>
                  <c:pt idx="40">
                    <c:v>3/21/2023</c:v>
                  </c:pt>
                  <c:pt idx="41">
                    <c:v>3/21/2023</c:v>
                  </c:pt>
                  <c:pt idx="42">
                    <c:v>3/22/2023</c:v>
                  </c:pt>
                  <c:pt idx="43">
                    <c:v>3/22/2023</c:v>
                  </c:pt>
                  <c:pt idx="44">
                    <c:v>3/22/2023</c:v>
                  </c:pt>
                  <c:pt idx="45">
                    <c:v>3/22/2023</c:v>
                  </c:pt>
                  <c:pt idx="46">
                    <c:v>3/22/2023</c:v>
                  </c:pt>
                  <c:pt idx="47">
                    <c:v>3/22/2023</c:v>
                  </c:pt>
                  <c:pt idx="48">
                    <c:v>3/23/2023</c:v>
                  </c:pt>
                  <c:pt idx="49">
                    <c:v>3/23/2023</c:v>
                  </c:pt>
                  <c:pt idx="50">
                    <c:v>3/23/2023</c:v>
                  </c:pt>
                  <c:pt idx="51">
                    <c:v>3/23/2023</c:v>
                  </c:pt>
                  <c:pt idx="52">
                    <c:v>3/23/2023</c:v>
                  </c:pt>
                  <c:pt idx="53">
                    <c:v>3/23/2023</c:v>
                  </c:pt>
                  <c:pt idx="54">
                    <c:v>3/24/2023</c:v>
                  </c:pt>
                  <c:pt idx="55">
                    <c:v>3/24/2023</c:v>
                  </c:pt>
                  <c:pt idx="56">
                    <c:v>3/24/2023</c:v>
                  </c:pt>
                  <c:pt idx="57">
                    <c:v>3/24/2023</c:v>
                  </c:pt>
                  <c:pt idx="58">
                    <c:v>3/24/2023</c:v>
                  </c:pt>
                  <c:pt idx="59">
                    <c:v>3/24/2023</c:v>
                  </c:pt>
                </c:lvl>
              </c:multiLvlStrCache>
            </c:multiLvlStrRef>
          </c:xVal>
          <c:yVal>
            <c:numRef>
              <c:f>'Experiment 2 - Graphs'!$P$3:$P$62</c:f>
              <c:numCache>
                <c:formatCode>0.0%</c:formatCode>
                <c:ptCount val="60"/>
                <c:pt idx="0">
                  <c:v>-2.3145400999999999E-2</c:v>
                </c:pt>
                <c:pt idx="1">
                  <c:v>6.8819479999999997E-3</c:v>
                </c:pt>
                <c:pt idx="2">
                  <c:v>6.4914162999999997E-2</c:v>
                </c:pt>
                <c:pt idx="3">
                  <c:v>2.8191489E-2</c:v>
                </c:pt>
                <c:pt idx="4">
                  <c:v>-2.6785713999999999E-2</c:v>
                </c:pt>
                <c:pt idx="5">
                  <c:v>0</c:v>
                </c:pt>
                <c:pt idx="6">
                  <c:v>-0.113458057</c:v>
                </c:pt>
                <c:pt idx="7">
                  <c:v>-7.843137E-3</c:v>
                </c:pt>
                <c:pt idx="8">
                  <c:v>-1.1952190999999999E-2</c:v>
                </c:pt>
                <c:pt idx="9">
                  <c:v>-1.953125E-2</c:v>
                </c:pt>
                <c:pt idx="10">
                  <c:v>-1.1627907E-2</c:v>
                </c:pt>
                <c:pt idx="11">
                  <c:v>0</c:v>
                </c:pt>
                <c:pt idx="12">
                  <c:v>-3.4815211999999998E-2</c:v>
                </c:pt>
                <c:pt idx="13">
                  <c:v>-1.7621145000000001E-2</c:v>
                </c:pt>
                <c:pt idx="14">
                  <c:v>-0.21664887899999999</c:v>
                </c:pt>
                <c:pt idx="15">
                  <c:v>-4.329004E-3</c:v>
                </c:pt>
                <c:pt idx="16">
                  <c:v>-2.1834060999999998E-2</c:v>
                </c:pt>
                <c:pt idx="17">
                  <c:v>-2.1929825E-2</c:v>
                </c:pt>
                <c:pt idx="18">
                  <c:v>-4.3577982000000001E-2</c:v>
                </c:pt>
                <c:pt idx="19">
                  <c:v>-8.2304530000000004E-3</c:v>
                </c:pt>
                <c:pt idx="20">
                  <c:v>0</c:v>
                </c:pt>
                <c:pt idx="21">
                  <c:v>-8.1967210000000006E-3</c:v>
                </c:pt>
                <c:pt idx="22">
                  <c:v>-1.2244898000000001E-2</c:v>
                </c:pt>
                <c:pt idx="23">
                  <c:v>-2.0325203E-2</c:v>
                </c:pt>
                <c:pt idx="24">
                  <c:v>-0.19883040900000001</c:v>
                </c:pt>
                <c:pt idx="25">
                  <c:v>-8.2644629999999997E-3</c:v>
                </c:pt>
                <c:pt idx="26">
                  <c:v>-4.1666669999999998E-3</c:v>
                </c:pt>
                <c:pt idx="27">
                  <c:v>-2.0833332999999999E-2</c:v>
                </c:pt>
                <c:pt idx="28">
                  <c:v>1.2295082000000001E-2</c:v>
                </c:pt>
                <c:pt idx="29" formatCode="0%">
                  <c:v>-1.2295082000000001E-2</c:v>
                </c:pt>
                <c:pt idx="30" formatCode="0%">
                  <c:v>-0.21081081099999999</c:v>
                </c:pt>
                <c:pt idx="31" formatCode="0%">
                  <c:v>-2.6905829999999999E-2</c:v>
                </c:pt>
                <c:pt idx="32" formatCode="0%">
                  <c:v>-2.7027026999999999E-2</c:v>
                </c:pt>
                <c:pt idx="33" formatCode="0%">
                  <c:v>1.7467249000000001E-2</c:v>
                </c:pt>
                <c:pt idx="34" formatCode="0%">
                  <c:v>-1.7857142999999999E-2</c:v>
                </c:pt>
                <c:pt idx="35" formatCode="0%">
                  <c:v>-2.6785713999999999E-2</c:v>
                </c:pt>
                <c:pt idx="36" formatCode="0%">
                  <c:v>-0.37668424099999998</c:v>
                </c:pt>
                <c:pt idx="38" formatCode="0%">
                  <c:v>1.3157894999999999E-2</c:v>
                </c:pt>
                <c:pt idx="39" formatCode="0%">
                  <c:v>-4.4052859999999996E-3</c:v>
                </c:pt>
                <c:pt idx="40" formatCode="0%">
                  <c:v>8.8105730000000004E-3</c:v>
                </c:pt>
                <c:pt idx="41" formatCode="0%">
                  <c:v>-8.8495580000000004E-3</c:v>
                </c:pt>
                <c:pt idx="42" formatCode="0%">
                  <c:v>-4.5454550000000003E-3</c:v>
                </c:pt>
                <c:pt idx="43">
                  <c:v>-4.3668120000000003E-3</c:v>
                </c:pt>
                <c:pt idx="44">
                  <c:v>-4.3103450000000001E-3</c:v>
                </c:pt>
                <c:pt idx="45">
                  <c:v>8.5836909999999992E-3</c:v>
                </c:pt>
                <c:pt idx="46">
                  <c:v>1.2875536E-2</c:v>
                </c:pt>
                <c:pt idx="47">
                  <c:v>-4.3668120000000003E-3</c:v>
                </c:pt>
                <c:pt idx="48">
                  <c:v>7.0298770000000003E-3</c:v>
                </c:pt>
                <c:pt idx="49">
                  <c:v>-1.6877637000000001E-2</c:v>
                </c:pt>
                <c:pt idx="50">
                  <c:v>8.2304530000000004E-3</c:v>
                </c:pt>
                <c:pt idx="51">
                  <c:v>4.1152259999999996E-3</c:v>
                </c:pt>
                <c:pt idx="52">
                  <c:v>-8.2304530000000004E-3</c:v>
                </c:pt>
                <c:pt idx="53">
                  <c:v>-1.6393443000000001E-2</c:v>
                </c:pt>
                <c:pt idx="54">
                  <c:v>-0.375</c:v>
                </c:pt>
                <c:pt idx="55">
                  <c:v>-8.6580089999999995E-3</c:v>
                </c:pt>
                <c:pt idx="56">
                  <c:v>4.2553189999999996E-3</c:v>
                </c:pt>
                <c:pt idx="57">
                  <c:v>1.2875536E-2</c:v>
                </c:pt>
                <c:pt idx="58">
                  <c:v>4.273504E-3</c:v>
                </c:pt>
                <c:pt idx="59">
                  <c:v>0</c:v>
                </c:pt>
              </c:numCache>
            </c:numRef>
          </c:yVal>
          <c:smooth val="0"/>
          <c:extLst>
            <c:ext xmlns:c16="http://schemas.microsoft.com/office/drawing/2014/chart" uri="{C3380CC4-5D6E-409C-BE32-E72D297353CC}">
              <c16:uniqueId val="{00000000-EA62-4ABF-B97D-AC081F5A2597}"/>
            </c:ext>
          </c:extLst>
        </c:ser>
        <c:ser>
          <c:idx val="1"/>
          <c:order val="1"/>
          <c:tx>
            <c:v>5 micron</c:v>
          </c:tx>
          <c:spPr>
            <a:ln w="25400" cap="rnd">
              <a:noFill/>
              <a:round/>
            </a:ln>
            <a:effectLst/>
          </c:spPr>
          <c:marker>
            <c:symbol val="circle"/>
            <c:size val="5"/>
            <c:spPr>
              <a:solidFill>
                <a:srgbClr val="81D3EB"/>
              </a:solidFill>
              <a:ln w="9525">
                <a:solidFill>
                  <a:srgbClr val="81D3EB"/>
                </a:solidFill>
              </a:ln>
              <a:effectLst/>
            </c:spPr>
          </c:marker>
          <c:xVal>
            <c:multiLvlStrRef>
              <c:f>'Experiment 2 - Graphs'!$N$3:$O$62</c:f>
              <c:multiLvlStrCache>
                <c:ptCount val="60"/>
                <c:lvl>
                  <c:pt idx="0">
                    <c:v>0</c:v>
                  </c:pt>
                  <c:pt idx="1">
                    <c:v>1</c:v>
                  </c:pt>
                  <c:pt idx="2">
                    <c:v>2</c:v>
                  </c:pt>
                  <c:pt idx="3">
                    <c:v>3</c:v>
                  </c:pt>
                  <c:pt idx="4">
                    <c:v>4</c:v>
                  </c:pt>
                  <c:pt idx="5">
                    <c:v>5</c:v>
                  </c:pt>
                  <c:pt idx="6">
                    <c:v>0</c:v>
                  </c:pt>
                  <c:pt idx="7">
                    <c:v>1</c:v>
                  </c:pt>
                  <c:pt idx="8">
                    <c:v>2</c:v>
                  </c:pt>
                  <c:pt idx="9">
                    <c:v>3</c:v>
                  </c:pt>
                  <c:pt idx="10">
                    <c:v>4</c:v>
                  </c:pt>
                  <c:pt idx="11">
                    <c:v>5</c:v>
                  </c:pt>
                  <c:pt idx="12">
                    <c:v>0</c:v>
                  </c:pt>
                  <c:pt idx="13">
                    <c:v>1</c:v>
                  </c:pt>
                  <c:pt idx="14">
                    <c:v>2</c:v>
                  </c:pt>
                  <c:pt idx="15">
                    <c:v>3</c:v>
                  </c:pt>
                  <c:pt idx="16">
                    <c:v>4</c:v>
                  </c:pt>
                  <c:pt idx="17">
                    <c:v>5</c:v>
                  </c:pt>
                  <c:pt idx="18">
                    <c:v>0</c:v>
                  </c:pt>
                  <c:pt idx="19">
                    <c:v>1</c:v>
                  </c:pt>
                  <c:pt idx="20">
                    <c:v>2</c:v>
                  </c:pt>
                  <c:pt idx="21">
                    <c:v>3</c:v>
                  </c:pt>
                  <c:pt idx="22">
                    <c:v>4</c:v>
                  </c:pt>
                  <c:pt idx="23">
                    <c:v>5</c:v>
                  </c:pt>
                  <c:pt idx="24">
                    <c:v>0</c:v>
                  </c:pt>
                  <c:pt idx="25">
                    <c:v>1</c:v>
                  </c:pt>
                  <c:pt idx="26">
                    <c:v>2</c:v>
                  </c:pt>
                  <c:pt idx="27">
                    <c:v>3</c:v>
                  </c:pt>
                  <c:pt idx="28">
                    <c:v>4</c:v>
                  </c:pt>
                  <c:pt idx="29">
                    <c:v>5</c:v>
                  </c:pt>
                  <c:pt idx="30">
                    <c:v>0</c:v>
                  </c:pt>
                  <c:pt idx="31">
                    <c:v>1</c:v>
                  </c:pt>
                  <c:pt idx="32">
                    <c:v>2</c:v>
                  </c:pt>
                  <c:pt idx="33">
                    <c:v>3</c:v>
                  </c:pt>
                  <c:pt idx="34">
                    <c:v>4</c:v>
                  </c:pt>
                  <c:pt idx="35">
                    <c:v>5</c:v>
                  </c:pt>
                  <c:pt idx="36">
                    <c:v>0</c:v>
                  </c:pt>
                  <c:pt idx="37">
                    <c:v>1</c:v>
                  </c:pt>
                  <c:pt idx="38">
                    <c:v>2</c:v>
                  </c:pt>
                  <c:pt idx="39">
                    <c:v>3</c:v>
                  </c:pt>
                  <c:pt idx="40">
                    <c:v>4</c:v>
                  </c:pt>
                  <c:pt idx="41">
                    <c:v>5</c:v>
                  </c:pt>
                  <c:pt idx="42">
                    <c:v>0</c:v>
                  </c:pt>
                  <c:pt idx="43">
                    <c:v>1</c:v>
                  </c:pt>
                  <c:pt idx="44">
                    <c:v>2</c:v>
                  </c:pt>
                  <c:pt idx="45">
                    <c:v>3</c:v>
                  </c:pt>
                  <c:pt idx="46">
                    <c:v>4</c:v>
                  </c:pt>
                  <c:pt idx="47">
                    <c:v>5</c:v>
                  </c:pt>
                  <c:pt idx="48">
                    <c:v>0</c:v>
                  </c:pt>
                  <c:pt idx="49">
                    <c:v>1</c:v>
                  </c:pt>
                  <c:pt idx="50">
                    <c:v>2</c:v>
                  </c:pt>
                  <c:pt idx="51">
                    <c:v>3</c:v>
                  </c:pt>
                  <c:pt idx="52">
                    <c:v>4</c:v>
                  </c:pt>
                  <c:pt idx="53">
                    <c:v>5</c:v>
                  </c:pt>
                  <c:pt idx="54">
                    <c:v>0</c:v>
                  </c:pt>
                  <c:pt idx="55">
                    <c:v>1</c:v>
                  </c:pt>
                  <c:pt idx="56">
                    <c:v>2</c:v>
                  </c:pt>
                  <c:pt idx="57">
                    <c:v>3</c:v>
                  </c:pt>
                  <c:pt idx="58">
                    <c:v>4</c:v>
                  </c:pt>
                  <c:pt idx="59">
                    <c:v>5</c:v>
                  </c:pt>
                </c:lvl>
                <c:lvl>
                  <c:pt idx="0">
                    <c:v>3/13/2023</c:v>
                  </c:pt>
                  <c:pt idx="1">
                    <c:v>3/13/2023</c:v>
                  </c:pt>
                  <c:pt idx="2">
                    <c:v>3/13/2023</c:v>
                  </c:pt>
                  <c:pt idx="3">
                    <c:v>3/13/2023</c:v>
                  </c:pt>
                  <c:pt idx="4">
                    <c:v>3/13/2023</c:v>
                  </c:pt>
                  <c:pt idx="5">
                    <c:v>3/13/2023</c:v>
                  </c:pt>
                  <c:pt idx="6">
                    <c:v>3/14/2023</c:v>
                  </c:pt>
                  <c:pt idx="7">
                    <c:v>3/14/2023</c:v>
                  </c:pt>
                  <c:pt idx="8">
                    <c:v>3/14/2023</c:v>
                  </c:pt>
                  <c:pt idx="9">
                    <c:v>3/14/2023</c:v>
                  </c:pt>
                  <c:pt idx="10">
                    <c:v>3/14/2023</c:v>
                  </c:pt>
                  <c:pt idx="11">
                    <c:v>3/14/2023</c:v>
                  </c:pt>
                  <c:pt idx="12">
                    <c:v>3/15/2023</c:v>
                  </c:pt>
                  <c:pt idx="13">
                    <c:v>3/15/2023</c:v>
                  </c:pt>
                  <c:pt idx="14">
                    <c:v>3/15/2023</c:v>
                  </c:pt>
                  <c:pt idx="15">
                    <c:v>3/15/2023</c:v>
                  </c:pt>
                  <c:pt idx="16">
                    <c:v>3/15/2023</c:v>
                  </c:pt>
                  <c:pt idx="17">
                    <c:v>3/15/2023</c:v>
                  </c:pt>
                  <c:pt idx="18">
                    <c:v>3/16/2023</c:v>
                  </c:pt>
                  <c:pt idx="19">
                    <c:v>3/16/2023</c:v>
                  </c:pt>
                  <c:pt idx="20">
                    <c:v>3/16/2023</c:v>
                  </c:pt>
                  <c:pt idx="21">
                    <c:v>3/16/2023</c:v>
                  </c:pt>
                  <c:pt idx="22">
                    <c:v>3/16/2023</c:v>
                  </c:pt>
                  <c:pt idx="23">
                    <c:v>3/16/2023</c:v>
                  </c:pt>
                  <c:pt idx="24">
                    <c:v>3/17/2023</c:v>
                  </c:pt>
                  <c:pt idx="25">
                    <c:v>3/17/2023</c:v>
                  </c:pt>
                  <c:pt idx="26">
                    <c:v>3/17/2023</c:v>
                  </c:pt>
                  <c:pt idx="27">
                    <c:v>3/17/2023</c:v>
                  </c:pt>
                  <c:pt idx="28">
                    <c:v>3/17/2023</c:v>
                  </c:pt>
                  <c:pt idx="29">
                    <c:v>3/17/2023</c:v>
                  </c:pt>
                  <c:pt idx="30">
                    <c:v>3/20/2023</c:v>
                  </c:pt>
                  <c:pt idx="31">
                    <c:v>3/20/2023</c:v>
                  </c:pt>
                  <c:pt idx="32">
                    <c:v>3/20/2023</c:v>
                  </c:pt>
                  <c:pt idx="33">
                    <c:v>3/20/2023</c:v>
                  </c:pt>
                  <c:pt idx="34">
                    <c:v>3/20/2023</c:v>
                  </c:pt>
                  <c:pt idx="35">
                    <c:v>3/20/2023</c:v>
                  </c:pt>
                  <c:pt idx="36">
                    <c:v>3/21/2023</c:v>
                  </c:pt>
                  <c:pt idx="37">
                    <c:v>3/21/2023</c:v>
                  </c:pt>
                  <c:pt idx="38">
                    <c:v>3/21/2023</c:v>
                  </c:pt>
                  <c:pt idx="39">
                    <c:v>3/21/2023</c:v>
                  </c:pt>
                  <c:pt idx="40">
                    <c:v>3/21/2023</c:v>
                  </c:pt>
                  <c:pt idx="41">
                    <c:v>3/21/2023</c:v>
                  </c:pt>
                  <c:pt idx="42">
                    <c:v>3/22/2023</c:v>
                  </c:pt>
                  <c:pt idx="43">
                    <c:v>3/22/2023</c:v>
                  </c:pt>
                  <c:pt idx="44">
                    <c:v>3/22/2023</c:v>
                  </c:pt>
                  <c:pt idx="45">
                    <c:v>3/22/2023</c:v>
                  </c:pt>
                  <c:pt idx="46">
                    <c:v>3/22/2023</c:v>
                  </c:pt>
                  <c:pt idx="47">
                    <c:v>3/22/2023</c:v>
                  </c:pt>
                  <c:pt idx="48">
                    <c:v>3/23/2023</c:v>
                  </c:pt>
                  <c:pt idx="49">
                    <c:v>3/23/2023</c:v>
                  </c:pt>
                  <c:pt idx="50">
                    <c:v>3/23/2023</c:v>
                  </c:pt>
                  <c:pt idx="51">
                    <c:v>3/23/2023</c:v>
                  </c:pt>
                  <c:pt idx="52">
                    <c:v>3/23/2023</c:v>
                  </c:pt>
                  <c:pt idx="53">
                    <c:v>3/23/2023</c:v>
                  </c:pt>
                  <c:pt idx="54">
                    <c:v>3/24/2023</c:v>
                  </c:pt>
                  <c:pt idx="55">
                    <c:v>3/24/2023</c:v>
                  </c:pt>
                  <c:pt idx="56">
                    <c:v>3/24/2023</c:v>
                  </c:pt>
                  <c:pt idx="57">
                    <c:v>3/24/2023</c:v>
                  </c:pt>
                  <c:pt idx="58">
                    <c:v>3/24/2023</c:v>
                  </c:pt>
                  <c:pt idx="59">
                    <c:v>3/24/2023</c:v>
                  </c:pt>
                </c:lvl>
              </c:multiLvlStrCache>
            </c:multiLvlStrRef>
          </c:xVal>
          <c:yVal>
            <c:numRef>
              <c:f>'Experiment 2 - Graphs'!$Q$3:$Q$62</c:f>
              <c:numCache>
                <c:formatCode>0.0%</c:formatCode>
                <c:ptCount val="60"/>
                <c:pt idx="0">
                  <c:v>-7.4183975999999999E-2</c:v>
                </c:pt>
                <c:pt idx="1">
                  <c:v>5.2938059999999999E-3</c:v>
                </c:pt>
                <c:pt idx="2">
                  <c:v>1.5021458999999999E-2</c:v>
                </c:pt>
                <c:pt idx="3">
                  <c:v>-1.0106383E-2</c:v>
                </c:pt>
                <c:pt idx="4">
                  <c:v>0.15892857099999999</c:v>
                </c:pt>
                <c:pt idx="5">
                  <c:v>8.8495580000000004E-3</c:v>
                </c:pt>
                <c:pt idx="6">
                  <c:v>-0.12673506300000001</c:v>
                </c:pt>
                <c:pt idx="7">
                  <c:v>-1.5686275E-2</c:v>
                </c:pt>
                <c:pt idx="8">
                  <c:v>5.9760955999999997E-2</c:v>
                </c:pt>
                <c:pt idx="9">
                  <c:v>-1.5625E-2</c:v>
                </c:pt>
                <c:pt idx="10">
                  <c:v>7.7519379999999999E-3</c:v>
                </c:pt>
                <c:pt idx="11">
                  <c:v>3.8314180000000001E-3</c:v>
                </c:pt>
                <c:pt idx="12">
                  <c:v>-0.231922871</c:v>
                </c:pt>
                <c:pt idx="13">
                  <c:v>-1.3215859E-2</c:v>
                </c:pt>
                <c:pt idx="14">
                  <c:v>-0.24866595499999999</c:v>
                </c:pt>
                <c:pt idx="15">
                  <c:v>-1.7316017E-2</c:v>
                </c:pt>
                <c:pt idx="16">
                  <c:v>-4.8034934000000001E-2</c:v>
                </c:pt>
                <c:pt idx="17">
                  <c:v>-3.0701754000000001E-2</c:v>
                </c:pt>
                <c:pt idx="18">
                  <c:v>-0.10206422</c:v>
                </c:pt>
                <c:pt idx="19">
                  <c:v>-4.1152259999999996E-3</c:v>
                </c:pt>
                <c:pt idx="20">
                  <c:v>4.0816330000000003E-3</c:v>
                </c:pt>
                <c:pt idx="21">
                  <c:v>-8.1967210000000006E-3</c:v>
                </c:pt>
                <c:pt idx="22">
                  <c:v>-1.2244898000000001E-2</c:v>
                </c:pt>
                <c:pt idx="23">
                  <c:v>-1.6260163000000001E-2</c:v>
                </c:pt>
                <c:pt idx="24">
                  <c:v>-0.14035087700000001</c:v>
                </c:pt>
                <c:pt idx="25">
                  <c:v>-8.2644629999999997E-3</c:v>
                </c:pt>
                <c:pt idx="26">
                  <c:v>-8.3333330000000001E-3</c:v>
                </c:pt>
                <c:pt idx="27">
                  <c:v>-2.5000000000000001E-2</c:v>
                </c:pt>
                <c:pt idx="28">
                  <c:v>1.2295082000000001E-2</c:v>
                </c:pt>
                <c:pt idx="29">
                  <c:v>-8.1967210000000006E-3</c:v>
                </c:pt>
                <c:pt idx="30">
                  <c:v>-0.22162162199999999</c:v>
                </c:pt>
                <c:pt idx="31">
                  <c:v>-3.5874439000000001E-2</c:v>
                </c:pt>
                <c:pt idx="32">
                  <c:v>-3.1531532000000001E-2</c:v>
                </c:pt>
                <c:pt idx="33">
                  <c:v>3.0567686E-2</c:v>
                </c:pt>
                <c:pt idx="34">
                  <c:v>-1.7857142999999999E-2</c:v>
                </c:pt>
                <c:pt idx="35">
                  <c:v>-4.0178571000000003E-2</c:v>
                </c:pt>
                <c:pt idx="36">
                  <c:v>-0.318101933</c:v>
                </c:pt>
                <c:pt idx="38">
                  <c:v>8.7719300000000007E-3</c:v>
                </c:pt>
                <c:pt idx="39">
                  <c:v>0</c:v>
                </c:pt>
                <c:pt idx="40">
                  <c:v>-8.8105730000000004E-3</c:v>
                </c:pt>
                <c:pt idx="41">
                  <c:v>4.4247790000000002E-3</c:v>
                </c:pt>
                <c:pt idx="42">
                  <c:v>-3.6363635999999998E-2</c:v>
                </c:pt>
                <c:pt idx="43">
                  <c:v>4.3668120000000003E-3</c:v>
                </c:pt>
                <c:pt idx="44">
                  <c:v>3.4482759000000002E-2</c:v>
                </c:pt>
                <c:pt idx="45">
                  <c:v>0</c:v>
                </c:pt>
                <c:pt idx="46">
                  <c:v>2.1459227000000001E-2</c:v>
                </c:pt>
                <c:pt idx="47">
                  <c:v>-4.3668120000000003E-3</c:v>
                </c:pt>
                <c:pt idx="48">
                  <c:v>5.0966607999999997E-2</c:v>
                </c:pt>
                <c:pt idx="49">
                  <c:v>-1.2658228000000001E-2</c:v>
                </c:pt>
                <c:pt idx="50">
                  <c:v>1.6460905000000001E-2</c:v>
                </c:pt>
                <c:pt idx="51">
                  <c:v>4.1152259999999996E-3</c:v>
                </c:pt>
                <c:pt idx="52">
                  <c:v>-4.1152259999999996E-3</c:v>
                </c:pt>
                <c:pt idx="53">
                  <c:v>-8.1967210000000006E-3</c:v>
                </c:pt>
                <c:pt idx="54">
                  <c:v>-0.303030303</c:v>
                </c:pt>
                <c:pt idx="55">
                  <c:v>-4.329004E-3</c:v>
                </c:pt>
                <c:pt idx="56">
                  <c:v>8.5106379999999992E-3</c:v>
                </c:pt>
                <c:pt idx="57">
                  <c:v>-4.2918449999999999E-3</c:v>
                </c:pt>
                <c:pt idx="58">
                  <c:v>-1.2820513E-2</c:v>
                </c:pt>
                <c:pt idx="59">
                  <c:v>8.5106379999999992E-3</c:v>
                </c:pt>
              </c:numCache>
            </c:numRef>
          </c:yVal>
          <c:smooth val="0"/>
          <c:extLst>
            <c:ext xmlns:c16="http://schemas.microsoft.com/office/drawing/2014/chart" uri="{C3380CC4-5D6E-409C-BE32-E72D297353CC}">
              <c16:uniqueId val="{00000001-EA62-4ABF-B97D-AC081F5A2597}"/>
            </c:ext>
          </c:extLst>
        </c:ser>
        <c:ser>
          <c:idx val="2"/>
          <c:order val="2"/>
          <c:tx>
            <c:v>NF</c:v>
          </c:tx>
          <c:spPr>
            <a:ln w="25400" cap="rnd">
              <a:noFill/>
              <a:round/>
            </a:ln>
            <a:effectLst/>
          </c:spPr>
          <c:marker>
            <c:symbol val="circle"/>
            <c:size val="5"/>
            <c:spPr>
              <a:solidFill>
                <a:srgbClr val="AB0520"/>
              </a:solidFill>
              <a:ln w="9525">
                <a:solidFill>
                  <a:srgbClr val="AB0520"/>
                </a:solidFill>
              </a:ln>
              <a:effectLst/>
            </c:spPr>
          </c:marker>
          <c:xVal>
            <c:multiLvlStrRef>
              <c:f>'Experiment 2 - Graphs'!$N$3:$O$62</c:f>
              <c:multiLvlStrCache>
                <c:ptCount val="60"/>
                <c:lvl>
                  <c:pt idx="0">
                    <c:v>0</c:v>
                  </c:pt>
                  <c:pt idx="1">
                    <c:v>1</c:v>
                  </c:pt>
                  <c:pt idx="2">
                    <c:v>2</c:v>
                  </c:pt>
                  <c:pt idx="3">
                    <c:v>3</c:v>
                  </c:pt>
                  <c:pt idx="4">
                    <c:v>4</c:v>
                  </c:pt>
                  <c:pt idx="5">
                    <c:v>5</c:v>
                  </c:pt>
                  <c:pt idx="6">
                    <c:v>0</c:v>
                  </c:pt>
                  <c:pt idx="7">
                    <c:v>1</c:v>
                  </c:pt>
                  <c:pt idx="8">
                    <c:v>2</c:v>
                  </c:pt>
                  <c:pt idx="9">
                    <c:v>3</c:v>
                  </c:pt>
                  <c:pt idx="10">
                    <c:v>4</c:v>
                  </c:pt>
                  <c:pt idx="11">
                    <c:v>5</c:v>
                  </c:pt>
                  <c:pt idx="12">
                    <c:v>0</c:v>
                  </c:pt>
                  <c:pt idx="13">
                    <c:v>1</c:v>
                  </c:pt>
                  <c:pt idx="14">
                    <c:v>2</c:v>
                  </c:pt>
                  <c:pt idx="15">
                    <c:v>3</c:v>
                  </c:pt>
                  <c:pt idx="16">
                    <c:v>4</c:v>
                  </c:pt>
                  <c:pt idx="17">
                    <c:v>5</c:v>
                  </c:pt>
                  <c:pt idx="18">
                    <c:v>0</c:v>
                  </c:pt>
                  <c:pt idx="19">
                    <c:v>1</c:v>
                  </c:pt>
                  <c:pt idx="20">
                    <c:v>2</c:v>
                  </c:pt>
                  <c:pt idx="21">
                    <c:v>3</c:v>
                  </c:pt>
                  <c:pt idx="22">
                    <c:v>4</c:v>
                  </c:pt>
                  <c:pt idx="23">
                    <c:v>5</c:v>
                  </c:pt>
                  <c:pt idx="24">
                    <c:v>0</c:v>
                  </c:pt>
                  <c:pt idx="25">
                    <c:v>1</c:v>
                  </c:pt>
                  <c:pt idx="26">
                    <c:v>2</c:v>
                  </c:pt>
                  <c:pt idx="27">
                    <c:v>3</c:v>
                  </c:pt>
                  <c:pt idx="28">
                    <c:v>4</c:v>
                  </c:pt>
                  <c:pt idx="29">
                    <c:v>5</c:v>
                  </c:pt>
                  <c:pt idx="30">
                    <c:v>0</c:v>
                  </c:pt>
                  <c:pt idx="31">
                    <c:v>1</c:v>
                  </c:pt>
                  <c:pt idx="32">
                    <c:v>2</c:v>
                  </c:pt>
                  <c:pt idx="33">
                    <c:v>3</c:v>
                  </c:pt>
                  <c:pt idx="34">
                    <c:v>4</c:v>
                  </c:pt>
                  <c:pt idx="35">
                    <c:v>5</c:v>
                  </c:pt>
                  <c:pt idx="36">
                    <c:v>0</c:v>
                  </c:pt>
                  <c:pt idx="37">
                    <c:v>1</c:v>
                  </c:pt>
                  <c:pt idx="38">
                    <c:v>2</c:v>
                  </c:pt>
                  <c:pt idx="39">
                    <c:v>3</c:v>
                  </c:pt>
                  <c:pt idx="40">
                    <c:v>4</c:v>
                  </c:pt>
                  <c:pt idx="41">
                    <c:v>5</c:v>
                  </c:pt>
                  <c:pt idx="42">
                    <c:v>0</c:v>
                  </c:pt>
                  <c:pt idx="43">
                    <c:v>1</c:v>
                  </c:pt>
                  <c:pt idx="44">
                    <c:v>2</c:v>
                  </c:pt>
                  <c:pt idx="45">
                    <c:v>3</c:v>
                  </c:pt>
                  <c:pt idx="46">
                    <c:v>4</c:v>
                  </c:pt>
                  <c:pt idx="47">
                    <c:v>5</c:v>
                  </c:pt>
                  <c:pt idx="48">
                    <c:v>0</c:v>
                  </c:pt>
                  <c:pt idx="49">
                    <c:v>1</c:v>
                  </c:pt>
                  <c:pt idx="50">
                    <c:v>2</c:v>
                  </c:pt>
                  <c:pt idx="51">
                    <c:v>3</c:v>
                  </c:pt>
                  <c:pt idx="52">
                    <c:v>4</c:v>
                  </c:pt>
                  <c:pt idx="53">
                    <c:v>5</c:v>
                  </c:pt>
                  <c:pt idx="54">
                    <c:v>0</c:v>
                  </c:pt>
                  <c:pt idx="55">
                    <c:v>1</c:v>
                  </c:pt>
                  <c:pt idx="56">
                    <c:v>2</c:v>
                  </c:pt>
                  <c:pt idx="57">
                    <c:v>3</c:v>
                  </c:pt>
                  <c:pt idx="58">
                    <c:v>4</c:v>
                  </c:pt>
                  <c:pt idx="59">
                    <c:v>5</c:v>
                  </c:pt>
                </c:lvl>
                <c:lvl>
                  <c:pt idx="0">
                    <c:v>3/13/2023</c:v>
                  </c:pt>
                  <c:pt idx="1">
                    <c:v>3/13/2023</c:v>
                  </c:pt>
                  <c:pt idx="2">
                    <c:v>3/13/2023</c:v>
                  </c:pt>
                  <c:pt idx="3">
                    <c:v>3/13/2023</c:v>
                  </c:pt>
                  <c:pt idx="4">
                    <c:v>3/13/2023</c:v>
                  </c:pt>
                  <c:pt idx="5">
                    <c:v>3/13/2023</c:v>
                  </c:pt>
                  <c:pt idx="6">
                    <c:v>3/14/2023</c:v>
                  </c:pt>
                  <c:pt idx="7">
                    <c:v>3/14/2023</c:v>
                  </c:pt>
                  <c:pt idx="8">
                    <c:v>3/14/2023</c:v>
                  </c:pt>
                  <c:pt idx="9">
                    <c:v>3/14/2023</c:v>
                  </c:pt>
                  <c:pt idx="10">
                    <c:v>3/14/2023</c:v>
                  </c:pt>
                  <c:pt idx="11">
                    <c:v>3/14/2023</c:v>
                  </c:pt>
                  <c:pt idx="12">
                    <c:v>3/15/2023</c:v>
                  </c:pt>
                  <c:pt idx="13">
                    <c:v>3/15/2023</c:v>
                  </c:pt>
                  <c:pt idx="14">
                    <c:v>3/15/2023</c:v>
                  </c:pt>
                  <c:pt idx="15">
                    <c:v>3/15/2023</c:v>
                  </c:pt>
                  <c:pt idx="16">
                    <c:v>3/15/2023</c:v>
                  </c:pt>
                  <c:pt idx="17">
                    <c:v>3/15/2023</c:v>
                  </c:pt>
                  <c:pt idx="18">
                    <c:v>3/16/2023</c:v>
                  </c:pt>
                  <c:pt idx="19">
                    <c:v>3/16/2023</c:v>
                  </c:pt>
                  <c:pt idx="20">
                    <c:v>3/16/2023</c:v>
                  </c:pt>
                  <c:pt idx="21">
                    <c:v>3/16/2023</c:v>
                  </c:pt>
                  <c:pt idx="22">
                    <c:v>3/16/2023</c:v>
                  </c:pt>
                  <c:pt idx="23">
                    <c:v>3/16/2023</c:v>
                  </c:pt>
                  <c:pt idx="24">
                    <c:v>3/17/2023</c:v>
                  </c:pt>
                  <c:pt idx="25">
                    <c:v>3/17/2023</c:v>
                  </c:pt>
                  <c:pt idx="26">
                    <c:v>3/17/2023</c:v>
                  </c:pt>
                  <c:pt idx="27">
                    <c:v>3/17/2023</c:v>
                  </c:pt>
                  <c:pt idx="28">
                    <c:v>3/17/2023</c:v>
                  </c:pt>
                  <c:pt idx="29">
                    <c:v>3/17/2023</c:v>
                  </c:pt>
                  <c:pt idx="30">
                    <c:v>3/20/2023</c:v>
                  </c:pt>
                  <c:pt idx="31">
                    <c:v>3/20/2023</c:v>
                  </c:pt>
                  <c:pt idx="32">
                    <c:v>3/20/2023</c:v>
                  </c:pt>
                  <c:pt idx="33">
                    <c:v>3/20/2023</c:v>
                  </c:pt>
                  <c:pt idx="34">
                    <c:v>3/20/2023</c:v>
                  </c:pt>
                  <c:pt idx="35">
                    <c:v>3/20/2023</c:v>
                  </c:pt>
                  <c:pt idx="36">
                    <c:v>3/21/2023</c:v>
                  </c:pt>
                  <c:pt idx="37">
                    <c:v>3/21/2023</c:v>
                  </c:pt>
                  <c:pt idx="38">
                    <c:v>3/21/2023</c:v>
                  </c:pt>
                  <c:pt idx="39">
                    <c:v>3/21/2023</c:v>
                  </c:pt>
                  <c:pt idx="40">
                    <c:v>3/21/2023</c:v>
                  </c:pt>
                  <c:pt idx="41">
                    <c:v>3/21/2023</c:v>
                  </c:pt>
                  <c:pt idx="42">
                    <c:v>3/22/2023</c:v>
                  </c:pt>
                  <c:pt idx="43">
                    <c:v>3/22/2023</c:v>
                  </c:pt>
                  <c:pt idx="44">
                    <c:v>3/22/2023</c:v>
                  </c:pt>
                  <c:pt idx="45">
                    <c:v>3/22/2023</c:v>
                  </c:pt>
                  <c:pt idx="46">
                    <c:v>3/22/2023</c:v>
                  </c:pt>
                  <c:pt idx="47">
                    <c:v>3/22/2023</c:v>
                  </c:pt>
                  <c:pt idx="48">
                    <c:v>3/23/2023</c:v>
                  </c:pt>
                  <c:pt idx="49">
                    <c:v>3/23/2023</c:v>
                  </c:pt>
                  <c:pt idx="50">
                    <c:v>3/23/2023</c:v>
                  </c:pt>
                  <c:pt idx="51">
                    <c:v>3/23/2023</c:v>
                  </c:pt>
                  <c:pt idx="52">
                    <c:v>3/23/2023</c:v>
                  </c:pt>
                  <c:pt idx="53">
                    <c:v>3/23/2023</c:v>
                  </c:pt>
                  <c:pt idx="54">
                    <c:v>3/24/2023</c:v>
                  </c:pt>
                  <c:pt idx="55">
                    <c:v>3/24/2023</c:v>
                  </c:pt>
                  <c:pt idx="56">
                    <c:v>3/24/2023</c:v>
                  </c:pt>
                  <c:pt idx="57">
                    <c:v>3/24/2023</c:v>
                  </c:pt>
                  <c:pt idx="58">
                    <c:v>3/24/2023</c:v>
                  </c:pt>
                  <c:pt idx="59">
                    <c:v>3/24/2023</c:v>
                  </c:pt>
                </c:lvl>
              </c:multiLvlStrCache>
            </c:multiLvlStrRef>
          </c:xVal>
          <c:yVal>
            <c:numRef>
              <c:f>'Experiment 2 - Graphs'!$R$3:$R$62</c:f>
              <c:numCache>
                <c:formatCode>0.0%</c:formatCode>
                <c:ptCount val="60"/>
                <c:pt idx="0">
                  <c:v>0.44510385800000002</c:v>
                </c:pt>
                <c:pt idx="1">
                  <c:v>0.49020645800000001</c:v>
                </c:pt>
                <c:pt idx="2">
                  <c:v>0.49463519299999997</c:v>
                </c:pt>
                <c:pt idx="3">
                  <c:v>0.48882978700000002</c:v>
                </c:pt>
                <c:pt idx="4">
                  <c:v>0.55000000000000004</c:v>
                </c:pt>
                <c:pt idx="5">
                  <c:v>0.54867256600000003</c:v>
                </c:pt>
                <c:pt idx="6">
                  <c:v>0.353047677</c:v>
                </c:pt>
                <c:pt idx="7">
                  <c:v>0.565098039</c:v>
                </c:pt>
                <c:pt idx="8">
                  <c:v>0.55179282900000004</c:v>
                </c:pt>
                <c:pt idx="9">
                  <c:v>0.54531249999999998</c:v>
                </c:pt>
                <c:pt idx="10">
                  <c:v>0.54573643400000005</c:v>
                </c:pt>
                <c:pt idx="11">
                  <c:v>0.54099616900000003</c:v>
                </c:pt>
                <c:pt idx="12">
                  <c:v>0.431173005</c:v>
                </c:pt>
                <c:pt idx="13">
                  <c:v>0.52775330399999998</c:v>
                </c:pt>
                <c:pt idx="14">
                  <c:v>0.43810031999999999</c:v>
                </c:pt>
                <c:pt idx="15">
                  <c:v>0.53679653699999996</c:v>
                </c:pt>
                <c:pt idx="16">
                  <c:v>0.51266375500000005</c:v>
                </c:pt>
                <c:pt idx="17">
                  <c:v>0.52587719300000002</c:v>
                </c:pt>
                <c:pt idx="18">
                  <c:v>0.350917431</c:v>
                </c:pt>
                <c:pt idx="19">
                  <c:v>0.52263374500000004</c:v>
                </c:pt>
                <c:pt idx="20">
                  <c:v>0.52612244900000005</c:v>
                </c:pt>
                <c:pt idx="21">
                  <c:v>0.51967213099999998</c:v>
                </c:pt>
                <c:pt idx="22">
                  <c:v>0.51632653100000003</c:v>
                </c:pt>
                <c:pt idx="23">
                  <c:v>0.50284552800000004</c:v>
                </c:pt>
                <c:pt idx="24">
                  <c:v>0.31578947400000001</c:v>
                </c:pt>
                <c:pt idx="25">
                  <c:v>0.51859504099999998</c:v>
                </c:pt>
                <c:pt idx="26">
                  <c:v>0.51624999999999999</c:v>
                </c:pt>
                <c:pt idx="27">
                  <c:v>0.51333333299999995</c:v>
                </c:pt>
                <c:pt idx="28">
                  <c:v>0.51434426200000005</c:v>
                </c:pt>
                <c:pt idx="29">
                  <c:v>0.49344262300000002</c:v>
                </c:pt>
                <c:pt idx="30">
                  <c:v>0.39459459499999999</c:v>
                </c:pt>
                <c:pt idx="31">
                  <c:v>0.50717488799999999</c:v>
                </c:pt>
                <c:pt idx="32">
                  <c:v>0.49549549500000001</c:v>
                </c:pt>
                <c:pt idx="33">
                  <c:v>0.516593886</c:v>
                </c:pt>
                <c:pt idx="34">
                  <c:v>0.492857143</c:v>
                </c:pt>
                <c:pt idx="35">
                  <c:v>0.45089285699999998</c:v>
                </c:pt>
                <c:pt idx="36">
                  <c:v>0.34212068000000001</c:v>
                </c:pt>
                <c:pt idx="38">
                  <c:v>0.51535087700000004</c:v>
                </c:pt>
                <c:pt idx="39">
                  <c:v>0.49735682799999997</c:v>
                </c:pt>
                <c:pt idx="40">
                  <c:v>0.49515418500000002</c:v>
                </c:pt>
                <c:pt idx="41">
                  <c:v>0.480973451</c:v>
                </c:pt>
                <c:pt idx="42">
                  <c:v>0.47727272700000001</c:v>
                </c:pt>
                <c:pt idx="43">
                  <c:v>0.493449782</c:v>
                </c:pt>
                <c:pt idx="44">
                  <c:v>0.49655172400000003</c:v>
                </c:pt>
                <c:pt idx="45">
                  <c:v>0.47339055800000002</c:v>
                </c:pt>
                <c:pt idx="46">
                  <c:v>0.50472103000000001</c:v>
                </c:pt>
                <c:pt idx="47">
                  <c:v>0.49475982499999999</c:v>
                </c:pt>
                <c:pt idx="48">
                  <c:v>0.36965436400000001</c:v>
                </c:pt>
                <c:pt idx="49">
                  <c:v>0.49198312199999999</c:v>
                </c:pt>
                <c:pt idx="50">
                  <c:v>0.50082304499999997</c:v>
                </c:pt>
                <c:pt idx="51">
                  <c:v>0.49876543200000001</c:v>
                </c:pt>
                <c:pt idx="52">
                  <c:v>0.49382715999999999</c:v>
                </c:pt>
                <c:pt idx="53">
                  <c:v>0.48360655699999999</c:v>
                </c:pt>
                <c:pt idx="54">
                  <c:v>0.16666666699999999</c:v>
                </c:pt>
                <c:pt idx="55">
                  <c:v>0.50043289999999996</c:v>
                </c:pt>
                <c:pt idx="56">
                  <c:v>0.50765957399999995</c:v>
                </c:pt>
                <c:pt idx="57">
                  <c:v>0.50300429199999996</c:v>
                </c:pt>
                <c:pt idx="58">
                  <c:v>0.49059829100000002</c:v>
                </c:pt>
                <c:pt idx="59">
                  <c:v>0.48893617</c:v>
                </c:pt>
              </c:numCache>
            </c:numRef>
          </c:yVal>
          <c:smooth val="0"/>
          <c:extLst>
            <c:ext xmlns:c16="http://schemas.microsoft.com/office/drawing/2014/chart" uri="{C3380CC4-5D6E-409C-BE32-E72D297353CC}">
              <c16:uniqueId val="{00000002-EA62-4ABF-B97D-AC081F5A2597}"/>
            </c:ext>
          </c:extLst>
        </c:ser>
        <c:dLbls>
          <c:showLegendKey val="0"/>
          <c:showVal val="0"/>
          <c:showCatName val="0"/>
          <c:showSerName val="0"/>
          <c:showPercent val="0"/>
          <c:showBubbleSize val="0"/>
        </c:dLbls>
        <c:axId val="1391524024"/>
        <c:axId val="1391519224"/>
      </c:scatterChart>
      <c:valAx>
        <c:axId val="1391524024"/>
        <c:scaling>
          <c:orientation val="minMax"/>
          <c:max val="63"/>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1391519224"/>
        <c:crosses val="autoZero"/>
        <c:crossBetween val="midCat"/>
        <c:majorUnit val="6"/>
      </c:valAx>
      <c:valAx>
        <c:axId val="1391519224"/>
        <c:scaling>
          <c:orientation val="minMax"/>
        </c:scaling>
        <c:delete val="0"/>
        <c:axPos val="l"/>
        <c:title>
          <c:tx>
            <c:rich>
              <a:bodyPr rot="-5400000" spcFirstLastPara="1" vertOverflow="ellipsis" vert="horz" wrap="square" anchor="ctr" anchorCtr="1"/>
              <a:lstStyle/>
              <a:p>
                <a:pPr>
                  <a:defRPr sz="1600" b="0" i="0" u="none" strike="noStrike" kern="1200" baseline="0">
                    <a:solidFill>
                      <a:srgbClr val="0C234B"/>
                    </a:solidFill>
                    <a:latin typeface="Times New Roman" panose="02020603050405020304" pitchFamily="18" charset="0"/>
                    <a:ea typeface="+mn-ea"/>
                    <a:cs typeface="Times New Roman" panose="02020603050405020304" pitchFamily="18" charset="0"/>
                  </a:defRPr>
                </a:pPr>
                <a:r>
                  <a:rPr lang="en-US" sz="1600" dirty="0">
                    <a:solidFill>
                      <a:srgbClr val="0C234B"/>
                    </a:solidFill>
                  </a:rPr>
                  <a:t>Rejection</a:t>
                </a:r>
              </a:p>
            </c:rich>
          </c:tx>
          <c:layout>
            <c:manualLayout>
              <c:xMode val="edge"/>
              <c:yMode val="edge"/>
              <c:x val="7.3937153419593345E-3"/>
              <c:y val="0.2740974399250515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0C234B"/>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0"/>
          <a:lstStyle/>
          <a:p>
            <a:pPr>
              <a:defRPr sz="1400" b="0" i="0" u="none" strike="noStrike" kern="1200" baseline="0">
                <a:solidFill>
                  <a:srgbClr val="0C234B"/>
                </a:solidFill>
                <a:latin typeface="Times New Roman" panose="02020603050405020304" pitchFamily="18" charset="0"/>
                <a:ea typeface="+mn-ea"/>
                <a:cs typeface="Times New Roman" panose="02020603050405020304" pitchFamily="18" charset="0"/>
              </a:defRPr>
            </a:pPr>
            <a:endParaRPr lang="en-US"/>
          </a:p>
        </c:txPr>
        <c:crossAx val="1391524024"/>
        <c:crosses val="autoZero"/>
        <c:crossBetween val="midCat"/>
      </c:valAx>
      <c:spPr>
        <a:noFill/>
        <a:ln w="12700">
          <a:solidFill>
            <a:schemeClr val="tx1"/>
          </a:solidFill>
        </a:ln>
        <a:effectLst/>
      </c:spPr>
    </c:plotArea>
    <c:legend>
      <c:legendPos val="b"/>
      <c:layout>
        <c:manualLayout>
          <c:xMode val="edge"/>
          <c:yMode val="edge"/>
          <c:x val="0.46688983655231636"/>
          <c:y val="0.7443604718852006"/>
          <c:w val="0.44329961527452322"/>
          <c:h val="5.9055850849464589E-2"/>
        </c:manualLayout>
      </c:layout>
      <c:overlay val="0"/>
      <c:spPr>
        <a:solidFill>
          <a:schemeClr val="bg1"/>
        </a:solidFill>
        <a:ln w="12700">
          <a:solidFill>
            <a:schemeClr val="tx1"/>
          </a:solid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'Lifetime Flux'!$C$2</c:f>
              <c:strCache>
                <c:ptCount val="1"/>
                <c:pt idx="0">
                  <c:v>Corrected Flux (LMH)</c:v>
                </c:pt>
              </c:strCache>
            </c:strRef>
          </c:tx>
          <c:spPr>
            <a:ln w="25400" cap="rnd">
              <a:noFill/>
              <a:round/>
            </a:ln>
            <a:effectLst/>
          </c:spPr>
          <c:marker>
            <c:symbol val="circle"/>
            <c:size val="5"/>
            <c:spPr>
              <a:solidFill>
                <a:srgbClr val="0C234B"/>
              </a:solidFill>
              <a:ln w="3175">
                <a:solidFill>
                  <a:srgbClr val="0C234B">
                    <a:alpha val="95000"/>
                  </a:srgbClr>
                </a:solidFill>
              </a:ln>
              <a:effectLst/>
            </c:spPr>
          </c:marker>
          <c:xVal>
            <c:multiLvlStrRef>
              <c:f>'Lifetime Flux'!$A$3:$B$138</c:f>
              <c:multiLvlStrCache>
                <c:ptCount val="136"/>
                <c:lvl>
                  <c:pt idx="0">
                    <c:v>0</c:v>
                  </c:pt>
                  <c:pt idx="1">
                    <c:v>1</c:v>
                  </c:pt>
                  <c:pt idx="2">
                    <c:v>3</c:v>
                  </c:pt>
                  <c:pt idx="3">
                    <c:v>5</c:v>
                  </c:pt>
                  <c:pt idx="4">
                    <c:v>0</c:v>
                  </c:pt>
                  <c:pt idx="5">
                    <c:v>1</c:v>
                  </c:pt>
                  <c:pt idx="6">
                    <c:v>2</c:v>
                  </c:pt>
                  <c:pt idx="7">
                    <c:v>3</c:v>
                  </c:pt>
                  <c:pt idx="8">
                    <c:v>4</c:v>
                  </c:pt>
                  <c:pt idx="9">
                    <c:v>5</c:v>
                  </c:pt>
                  <c:pt idx="10">
                    <c:v>0</c:v>
                  </c:pt>
                  <c:pt idx="11">
                    <c:v>1</c:v>
                  </c:pt>
                  <c:pt idx="12">
                    <c:v>2</c:v>
                  </c:pt>
                  <c:pt idx="13">
                    <c:v>3</c:v>
                  </c:pt>
                  <c:pt idx="14">
                    <c:v>4</c:v>
                  </c:pt>
                  <c:pt idx="15">
                    <c:v>5</c:v>
                  </c:pt>
                  <c:pt idx="16">
                    <c:v>0</c:v>
                  </c:pt>
                  <c:pt idx="17">
                    <c:v>1</c:v>
                  </c:pt>
                  <c:pt idx="18">
                    <c:v>2</c:v>
                  </c:pt>
                  <c:pt idx="19">
                    <c:v>3</c:v>
                  </c:pt>
                  <c:pt idx="20">
                    <c:v>4</c:v>
                  </c:pt>
                  <c:pt idx="21">
                    <c:v>5</c:v>
                  </c:pt>
                  <c:pt idx="22">
                    <c:v>0</c:v>
                  </c:pt>
                  <c:pt idx="23">
                    <c:v>1</c:v>
                  </c:pt>
                  <c:pt idx="24">
                    <c:v>2</c:v>
                  </c:pt>
                  <c:pt idx="25">
                    <c:v>3</c:v>
                  </c:pt>
                  <c:pt idx="26">
                    <c:v>4</c:v>
                  </c:pt>
                  <c:pt idx="27">
                    <c:v>5</c:v>
                  </c:pt>
                  <c:pt idx="28">
                    <c:v>0</c:v>
                  </c:pt>
                  <c:pt idx="29">
                    <c:v>1</c:v>
                  </c:pt>
                  <c:pt idx="30">
                    <c:v>2</c:v>
                  </c:pt>
                  <c:pt idx="31">
                    <c:v>3</c:v>
                  </c:pt>
                  <c:pt idx="32">
                    <c:v>4</c:v>
                  </c:pt>
                  <c:pt idx="33">
                    <c:v>5</c:v>
                  </c:pt>
                  <c:pt idx="34">
                    <c:v>0</c:v>
                  </c:pt>
                  <c:pt idx="35">
                    <c:v>1</c:v>
                  </c:pt>
                  <c:pt idx="36">
                    <c:v>2</c:v>
                  </c:pt>
                  <c:pt idx="37">
                    <c:v>3</c:v>
                  </c:pt>
                  <c:pt idx="38">
                    <c:v>4</c:v>
                  </c:pt>
                  <c:pt idx="39">
                    <c:v>5</c:v>
                  </c:pt>
                  <c:pt idx="40">
                    <c:v>0</c:v>
                  </c:pt>
                  <c:pt idx="41">
                    <c:v>1</c:v>
                  </c:pt>
                  <c:pt idx="42">
                    <c:v>2</c:v>
                  </c:pt>
                  <c:pt idx="43">
                    <c:v>3</c:v>
                  </c:pt>
                  <c:pt idx="44">
                    <c:v>4</c:v>
                  </c:pt>
                  <c:pt idx="45">
                    <c:v>5</c:v>
                  </c:pt>
                  <c:pt idx="46">
                    <c:v>0</c:v>
                  </c:pt>
                  <c:pt idx="47">
                    <c:v>1</c:v>
                  </c:pt>
                  <c:pt idx="48">
                    <c:v>2</c:v>
                  </c:pt>
                  <c:pt idx="49">
                    <c:v>3</c:v>
                  </c:pt>
                  <c:pt idx="50">
                    <c:v>4</c:v>
                  </c:pt>
                  <c:pt idx="51">
                    <c:v>5</c:v>
                  </c:pt>
                  <c:pt idx="52">
                    <c:v>0</c:v>
                  </c:pt>
                  <c:pt idx="53">
                    <c:v>1</c:v>
                  </c:pt>
                  <c:pt idx="54">
                    <c:v>2</c:v>
                  </c:pt>
                  <c:pt idx="55">
                    <c:v>3</c:v>
                  </c:pt>
                  <c:pt idx="56">
                    <c:v>4</c:v>
                  </c:pt>
                  <c:pt idx="57">
                    <c:v>5</c:v>
                  </c:pt>
                  <c:pt idx="58">
                    <c:v>0</c:v>
                  </c:pt>
                  <c:pt idx="59">
                    <c:v>1</c:v>
                  </c:pt>
                  <c:pt idx="60">
                    <c:v>2</c:v>
                  </c:pt>
                  <c:pt idx="61">
                    <c:v>3</c:v>
                  </c:pt>
                  <c:pt idx="62">
                    <c:v>4</c:v>
                  </c:pt>
                  <c:pt idx="63">
                    <c:v>5</c:v>
                  </c:pt>
                  <c:pt idx="64">
                    <c:v>0</c:v>
                  </c:pt>
                  <c:pt idx="65">
                    <c:v>1</c:v>
                  </c:pt>
                  <c:pt idx="66">
                    <c:v>2</c:v>
                  </c:pt>
                  <c:pt idx="67">
                    <c:v>3</c:v>
                  </c:pt>
                  <c:pt idx="68">
                    <c:v>4</c:v>
                  </c:pt>
                  <c:pt idx="69">
                    <c:v>5</c:v>
                  </c:pt>
                  <c:pt idx="70">
                    <c:v>0</c:v>
                  </c:pt>
                  <c:pt idx="71">
                    <c:v>1</c:v>
                  </c:pt>
                  <c:pt idx="72">
                    <c:v>2</c:v>
                  </c:pt>
                  <c:pt idx="73">
                    <c:v>3</c:v>
                  </c:pt>
                  <c:pt idx="74">
                    <c:v>4</c:v>
                  </c:pt>
                  <c:pt idx="75">
                    <c:v>5</c:v>
                  </c:pt>
                  <c:pt idx="76">
                    <c:v>0</c:v>
                  </c:pt>
                  <c:pt idx="77">
                    <c:v>1</c:v>
                  </c:pt>
                  <c:pt idx="78">
                    <c:v>2</c:v>
                  </c:pt>
                  <c:pt idx="79">
                    <c:v>3</c:v>
                  </c:pt>
                  <c:pt idx="80">
                    <c:v>4</c:v>
                  </c:pt>
                  <c:pt idx="81">
                    <c:v>5</c:v>
                  </c:pt>
                  <c:pt idx="82">
                    <c:v>0</c:v>
                  </c:pt>
                  <c:pt idx="83">
                    <c:v>1</c:v>
                  </c:pt>
                  <c:pt idx="84">
                    <c:v>2</c:v>
                  </c:pt>
                  <c:pt idx="85">
                    <c:v>3</c:v>
                  </c:pt>
                  <c:pt idx="86">
                    <c:v>4</c:v>
                  </c:pt>
                  <c:pt idx="87">
                    <c:v>5</c:v>
                  </c:pt>
                  <c:pt idx="88">
                    <c:v>0</c:v>
                  </c:pt>
                  <c:pt idx="89">
                    <c:v>1</c:v>
                  </c:pt>
                  <c:pt idx="90">
                    <c:v>2</c:v>
                  </c:pt>
                  <c:pt idx="91">
                    <c:v>3</c:v>
                  </c:pt>
                  <c:pt idx="92">
                    <c:v>4</c:v>
                  </c:pt>
                  <c:pt idx="93">
                    <c:v>5</c:v>
                  </c:pt>
                  <c:pt idx="94">
                    <c:v>0</c:v>
                  </c:pt>
                  <c:pt idx="95">
                    <c:v>1</c:v>
                  </c:pt>
                  <c:pt idx="96">
                    <c:v>2</c:v>
                  </c:pt>
                  <c:pt idx="97">
                    <c:v>3</c:v>
                  </c:pt>
                  <c:pt idx="98">
                    <c:v>4</c:v>
                  </c:pt>
                  <c:pt idx="99">
                    <c:v>5</c:v>
                  </c:pt>
                  <c:pt idx="100">
                    <c:v>0</c:v>
                  </c:pt>
                  <c:pt idx="101">
                    <c:v>1</c:v>
                  </c:pt>
                  <c:pt idx="102">
                    <c:v>2</c:v>
                  </c:pt>
                  <c:pt idx="103">
                    <c:v>3</c:v>
                  </c:pt>
                  <c:pt idx="104">
                    <c:v>4</c:v>
                  </c:pt>
                  <c:pt idx="105">
                    <c:v>5</c:v>
                  </c:pt>
                  <c:pt idx="106">
                    <c:v>0</c:v>
                  </c:pt>
                  <c:pt idx="107">
                    <c:v>1</c:v>
                  </c:pt>
                  <c:pt idx="108">
                    <c:v>2</c:v>
                  </c:pt>
                  <c:pt idx="109">
                    <c:v>3</c:v>
                  </c:pt>
                  <c:pt idx="110">
                    <c:v>4</c:v>
                  </c:pt>
                  <c:pt idx="111">
                    <c:v>5</c:v>
                  </c:pt>
                  <c:pt idx="112">
                    <c:v>0</c:v>
                  </c:pt>
                  <c:pt idx="113">
                    <c:v>1</c:v>
                  </c:pt>
                  <c:pt idx="114">
                    <c:v>2</c:v>
                  </c:pt>
                  <c:pt idx="115">
                    <c:v>3</c:v>
                  </c:pt>
                  <c:pt idx="116">
                    <c:v>4</c:v>
                  </c:pt>
                  <c:pt idx="117">
                    <c:v>5</c:v>
                  </c:pt>
                  <c:pt idx="118">
                    <c:v>0</c:v>
                  </c:pt>
                  <c:pt idx="119">
                    <c:v>1</c:v>
                  </c:pt>
                  <c:pt idx="120">
                    <c:v>2</c:v>
                  </c:pt>
                  <c:pt idx="121">
                    <c:v>3</c:v>
                  </c:pt>
                  <c:pt idx="122">
                    <c:v>4</c:v>
                  </c:pt>
                  <c:pt idx="123">
                    <c:v>5</c:v>
                  </c:pt>
                  <c:pt idx="124">
                    <c:v>0</c:v>
                  </c:pt>
                  <c:pt idx="125">
                    <c:v>1</c:v>
                  </c:pt>
                  <c:pt idx="126">
                    <c:v>2</c:v>
                  </c:pt>
                  <c:pt idx="127">
                    <c:v>3</c:v>
                  </c:pt>
                  <c:pt idx="128">
                    <c:v>4</c:v>
                  </c:pt>
                  <c:pt idx="129">
                    <c:v>5</c:v>
                  </c:pt>
                  <c:pt idx="130">
                    <c:v>0</c:v>
                  </c:pt>
                  <c:pt idx="131">
                    <c:v>1</c:v>
                  </c:pt>
                  <c:pt idx="132">
                    <c:v>2</c:v>
                  </c:pt>
                  <c:pt idx="133">
                    <c:v>3</c:v>
                  </c:pt>
                  <c:pt idx="134">
                    <c:v>4</c:v>
                  </c:pt>
                  <c:pt idx="135">
                    <c:v>5</c:v>
                  </c:pt>
                </c:lvl>
                <c:lvl>
                  <c:pt idx="0">
                    <c:v>1/30/2023</c:v>
                  </c:pt>
                  <c:pt idx="1">
                    <c:v>1/30/2023</c:v>
                  </c:pt>
                  <c:pt idx="2">
                    <c:v>1/30/2023</c:v>
                  </c:pt>
                  <c:pt idx="3">
                    <c:v>1/30/2023</c:v>
                  </c:pt>
                  <c:pt idx="4">
                    <c:v>1/31/2023</c:v>
                  </c:pt>
                  <c:pt idx="5">
                    <c:v>1/31/2023</c:v>
                  </c:pt>
                  <c:pt idx="6">
                    <c:v>1/31/2023</c:v>
                  </c:pt>
                  <c:pt idx="7">
                    <c:v>1/31/2023</c:v>
                  </c:pt>
                  <c:pt idx="8">
                    <c:v>1/31/2023</c:v>
                  </c:pt>
                  <c:pt idx="9">
                    <c:v>1/31/2023</c:v>
                  </c:pt>
                  <c:pt idx="10">
                    <c:v>2/1/2023</c:v>
                  </c:pt>
                  <c:pt idx="11">
                    <c:v>2/1/2023</c:v>
                  </c:pt>
                  <c:pt idx="12">
                    <c:v>2/1/2023</c:v>
                  </c:pt>
                  <c:pt idx="13">
                    <c:v>2/1/2023</c:v>
                  </c:pt>
                  <c:pt idx="14">
                    <c:v>2/1/2023</c:v>
                  </c:pt>
                  <c:pt idx="15">
                    <c:v>2/1/2023</c:v>
                  </c:pt>
                  <c:pt idx="16">
                    <c:v>2/6/2023</c:v>
                  </c:pt>
                  <c:pt idx="17">
                    <c:v>2/6/2023</c:v>
                  </c:pt>
                  <c:pt idx="18">
                    <c:v>2/6/2023</c:v>
                  </c:pt>
                  <c:pt idx="19">
                    <c:v>2/6/2023</c:v>
                  </c:pt>
                  <c:pt idx="20">
                    <c:v>2/6/2023</c:v>
                  </c:pt>
                  <c:pt idx="21">
                    <c:v>2/6/2023</c:v>
                  </c:pt>
                  <c:pt idx="22">
                    <c:v>2/7/2023</c:v>
                  </c:pt>
                  <c:pt idx="23">
                    <c:v>2/7/2023</c:v>
                  </c:pt>
                  <c:pt idx="24">
                    <c:v>2/7/2023</c:v>
                  </c:pt>
                  <c:pt idx="25">
                    <c:v>2/7/2023</c:v>
                  </c:pt>
                  <c:pt idx="26">
                    <c:v>2/7/2023</c:v>
                  </c:pt>
                  <c:pt idx="27">
                    <c:v>2/7/2023</c:v>
                  </c:pt>
                  <c:pt idx="28">
                    <c:v>2/8/2023</c:v>
                  </c:pt>
                  <c:pt idx="29">
                    <c:v>2/8/2023</c:v>
                  </c:pt>
                  <c:pt idx="30">
                    <c:v>2/8/2023</c:v>
                  </c:pt>
                  <c:pt idx="31">
                    <c:v>2/8/2023</c:v>
                  </c:pt>
                  <c:pt idx="32">
                    <c:v>2/8/2023</c:v>
                  </c:pt>
                  <c:pt idx="33">
                    <c:v>2/8/2023</c:v>
                  </c:pt>
                  <c:pt idx="34">
                    <c:v>2/9/2023</c:v>
                  </c:pt>
                  <c:pt idx="35">
                    <c:v>2/9/2023</c:v>
                  </c:pt>
                  <c:pt idx="36">
                    <c:v>2/9/2023</c:v>
                  </c:pt>
                  <c:pt idx="37">
                    <c:v>2/9/2023</c:v>
                  </c:pt>
                  <c:pt idx="38">
                    <c:v>2/9/2023</c:v>
                  </c:pt>
                  <c:pt idx="39">
                    <c:v>2/9/2023</c:v>
                  </c:pt>
                  <c:pt idx="40">
                    <c:v>2/10/2023</c:v>
                  </c:pt>
                  <c:pt idx="41">
                    <c:v>2/10/2023</c:v>
                  </c:pt>
                  <c:pt idx="42">
                    <c:v>2/10/2023</c:v>
                  </c:pt>
                  <c:pt idx="43">
                    <c:v>2/10/2023</c:v>
                  </c:pt>
                  <c:pt idx="44">
                    <c:v>2/10/2023</c:v>
                  </c:pt>
                  <c:pt idx="45">
                    <c:v>2/10/2023</c:v>
                  </c:pt>
                  <c:pt idx="46">
                    <c:v>2/13/2023</c:v>
                  </c:pt>
                  <c:pt idx="47">
                    <c:v>2/13/2023</c:v>
                  </c:pt>
                  <c:pt idx="48">
                    <c:v>2/13/2023</c:v>
                  </c:pt>
                  <c:pt idx="49">
                    <c:v>2/13/2023</c:v>
                  </c:pt>
                  <c:pt idx="50">
                    <c:v>2/13/2023</c:v>
                  </c:pt>
                  <c:pt idx="51">
                    <c:v>2/13/2023</c:v>
                  </c:pt>
                  <c:pt idx="52">
                    <c:v>2/14/2023</c:v>
                  </c:pt>
                  <c:pt idx="53">
                    <c:v>2/14/2023</c:v>
                  </c:pt>
                  <c:pt idx="54">
                    <c:v>2/14/2023</c:v>
                  </c:pt>
                  <c:pt idx="55">
                    <c:v>2/14/2023</c:v>
                  </c:pt>
                  <c:pt idx="56">
                    <c:v>2/14/2023</c:v>
                  </c:pt>
                  <c:pt idx="57">
                    <c:v>2/14/2023</c:v>
                  </c:pt>
                  <c:pt idx="58">
                    <c:v>2/15/2023</c:v>
                  </c:pt>
                  <c:pt idx="59">
                    <c:v>2/15/2023</c:v>
                  </c:pt>
                  <c:pt idx="60">
                    <c:v>2/15/2023</c:v>
                  </c:pt>
                  <c:pt idx="61">
                    <c:v>2/15/2023</c:v>
                  </c:pt>
                  <c:pt idx="62">
                    <c:v>2/15/2023</c:v>
                  </c:pt>
                  <c:pt idx="63">
                    <c:v>2/15/2023</c:v>
                  </c:pt>
                  <c:pt idx="64">
                    <c:v>2/16/2023</c:v>
                  </c:pt>
                  <c:pt idx="65">
                    <c:v>2/16/2023</c:v>
                  </c:pt>
                  <c:pt idx="66">
                    <c:v>2/16/2023</c:v>
                  </c:pt>
                  <c:pt idx="67">
                    <c:v>2/16/2023</c:v>
                  </c:pt>
                  <c:pt idx="68">
                    <c:v>2/16/2023</c:v>
                  </c:pt>
                  <c:pt idx="69">
                    <c:v>2/16/2023</c:v>
                  </c:pt>
                  <c:pt idx="70">
                    <c:v>2/17/2023</c:v>
                  </c:pt>
                  <c:pt idx="71">
                    <c:v>2/17/2023</c:v>
                  </c:pt>
                  <c:pt idx="72">
                    <c:v>2/17/2023</c:v>
                  </c:pt>
                  <c:pt idx="73">
                    <c:v>2/17/2023</c:v>
                  </c:pt>
                  <c:pt idx="74">
                    <c:v>2/17/2023</c:v>
                  </c:pt>
                  <c:pt idx="75">
                    <c:v>2/17/2023</c:v>
                  </c:pt>
                  <c:pt idx="76">
                    <c:v>3/13/2023</c:v>
                  </c:pt>
                  <c:pt idx="77">
                    <c:v>3/13/2023</c:v>
                  </c:pt>
                  <c:pt idx="78">
                    <c:v>3/13/2023</c:v>
                  </c:pt>
                  <c:pt idx="79">
                    <c:v>3/13/2023</c:v>
                  </c:pt>
                  <c:pt idx="80">
                    <c:v>3/13/2023</c:v>
                  </c:pt>
                  <c:pt idx="81">
                    <c:v>3/13/2023</c:v>
                  </c:pt>
                  <c:pt idx="82">
                    <c:v>3/14/2023</c:v>
                  </c:pt>
                  <c:pt idx="83">
                    <c:v>3/14/2023</c:v>
                  </c:pt>
                  <c:pt idx="84">
                    <c:v>3/14/2023</c:v>
                  </c:pt>
                  <c:pt idx="85">
                    <c:v>3/14/2023</c:v>
                  </c:pt>
                  <c:pt idx="86">
                    <c:v>3/14/2023</c:v>
                  </c:pt>
                  <c:pt idx="87">
                    <c:v>3/14/2023</c:v>
                  </c:pt>
                  <c:pt idx="88">
                    <c:v>3/15/2023</c:v>
                  </c:pt>
                  <c:pt idx="89">
                    <c:v>3/15/2023</c:v>
                  </c:pt>
                  <c:pt idx="90">
                    <c:v>3/15/2023</c:v>
                  </c:pt>
                  <c:pt idx="91">
                    <c:v>3/15/2023</c:v>
                  </c:pt>
                  <c:pt idx="92">
                    <c:v>3/15/2023</c:v>
                  </c:pt>
                  <c:pt idx="93">
                    <c:v>3/15/2023</c:v>
                  </c:pt>
                  <c:pt idx="94">
                    <c:v>3/16/2023</c:v>
                  </c:pt>
                  <c:pt idx="95">
                    <c:v>3/16/2023</c:v>
                  </c:pt>
                  <c:pt idx="96">
                    <c:v>3/16/2023</c:v>
                  </c:pt>
                  <c:pt idx="97">
                    <c:v>3/16/2023</c:v>
                  </c:pt>
                  <c:pt idx="98">
                    <c:v>3/16/2023</c:v>
                  </c:pt>
                  <c:pt idx="99">
                    <c:v>3/16/2023</c:v>
                  </c:pt>
                  <c:pt idx="100">
                    <c:v>3/17/2023</c:v>
                  </c:pt>
                  <c:pt idx="101">
                    <c:v>3/17/2023</c:v>
                  </c:pt>
                  <c:pt idx="102">
                    <c:v>3/17/2023</c:v>
                  </c:pt>
                  <c:pt idx="103">
                    <c:v>3/17/2023</c:v>
                  </c:pt>
                  <c:pt idx="104">
                    <c:v>3/17/2023</c:v>
                  </c:pt>
                  <c:pt idx="105">
                    <c:v>3/17/2023</c:v>
                  </c:pt>
                  <c:pt idx="106">
                    <c:v>3/20/2023</c:v>
                  </c:pt>
                  <c:pt idx="107">
                    <c:v>3/20/2023</c:v>
                  </c:pt>
                  <c:pt idx="108">
                    <c:v>3/20/2023</c:v>
                  </c:pt>
                  <c:pt idx="109">
                    <c:v>3/20/2023</c:v>
                  </c:pt>
                  <c:pt idx="110">
                    <c:v>3/20/2023</c:v>
                  </c:pt>
                  <c:pt idx="111">
                    <c:v>3/20/2023</c:v>
                  </c:pt>
                  <c:pt idx="112">
                    <c:v>3/21/2023</c:v>
                  </c:pt>
                  <c:pt idx="113">
                    <c:v>3/21/2023</c:v>
                  </c:pt>
                  <c:pt idx="114">
                    <c:v>3/21/2023</c:v>
                  </c:pt>
                  <c:pt idx="115">
                    <c:v>3/21/2023</c:v>
                  </c:pt>
                  <c:pt idx="116">
                    <c:v>3/21/2023</c:v>
                  </c:pt>
                  <c:pt idx="117">
                    <c:v>3/21/2023</c:v>
                  </c:pt>
                  <c:pt idx="118">
                    <c:v>3/22/2023</c:v>
                  </c:pt>
                  <c:pt idx="119">
                    <c:v>3/22/2023</c:v>
                  </c:pt>
                  <c:pt idx="120">
                    <c:v>3/22/2023</c:v>
                  </c:pt>
                  <c:pt idx="121">
                    <c:v>3/22/2023</c:v>
                  </c:pt>
                  <c:pt idx="122">
                    <c:v>3/22/2023</c:v>
                  </c:pt>
                  <c:pt idx="123">
                    <c:v>3/22/2023</c:v>
                  </c:pt>
                  <c:pt idx="124">
                    <c:v>3/23/2023</c:v>
                  </c:pt>
                  <c:pt idx="125">
                    <c:v>3/23/2023</c:v>
                  </c:pt>
                  <c:pt idx="126">
                    <c:v>3/23/2023</c:v>
                  </c:pt>
                  <c:pt idx="127">
                    <c:v>3/23/2023</c:v>
                  </c:pt>
                  <c:pt idx="128">
                    <c:v>3/23/2023</c:v>
                  </c:pt>
                  <c:pt idx="129">
                    <c:v>3/23/2023</c:v>
                  </c:pt>
                  <c:pt idx="130">
                    <c:v>3/24/2023</c:v>
                  </c:pt>
                  <c:pt idx="131">
                    <c:v>3/24/2023</c:v>
                  </c:pt>
                  <c:pt idx="132">
                    <c:v>3/24/2023</c:v>
                  </c:pt>
                  <c:pt idx="133">
                    <c:v>3/24/2023</c:v>
                  </c:pt>
                  <c:pt idx="134">
                    <c:v>3/24/2023</c:v>
                  </c:pt>
                  <c:pt idx="135">
                    <c:v>3/24/2023</c:v>
                  </c:pt>
                </c:lvl>
              </c:multiLvlStrCache>
            </c:multiLvlStrRef>
          </c:xVal>
          <c:yVal>
            <c:numRef>
              <c:f>'Lifetime Flux'!$C$3:$C$138</c:f>
              <c:numCache>
                <c:formatCode>General</c:formatCode>
                <c:ptCount val="136"/>
                <c:pt idx="0">
                  <c:v>3.7080000000000002</c:v>
                </c:pt>
                <c:pt idx="1">
                  <c:v>3.9239999999999999</c:v>
                </c:pt>
                <c:pt idx="2">
                  <c:v>4.032</c:v>
                </c:pt>
                <c:pt idx="3">
                  <c:v>4.1039999999999992</c:v>
                </c:pt>
                <c:pt idx="4">
                  <c:v>3.7439999999999998</c:v>
                </c:pt>
                <c:pt idx="5">
                  <c:v>3.9239999999999999</c:v>
                </c:pt>
                <c:pt idx="6">
                  <c:v>3.996</c:v>
                </c:pt>
                <c:pt idx="7">
                  <c:v>3.96</c:v>
                </c:pt>
                <c:pt idx="8">
                  <c:v>3.8880000000000003</c:v>
                </c:pt>
                <c:pt idx="9">
                  <c:v>3.8159999999999998</c:v>
                </c:pt>
                <c:pt idx="10">
                  <c:v>3.7439999999999998</c:v>
                </c:pt>
                <c:pt idx="11">
                  <c:v>3.8880000000000003</c:v>
                </c:pt>
                <c:pt idx="12">
                  <c:v>4.032</c:v>
                </c:pt>
                <c:pt idx="13">
                  <c:v>3.9239999999999999</c:v>
                </c:pt>
                <c:pt idx="14">
                  <c:v>3.96</c:v>
                </c:pt>
                <c:pt idx="16">
                  <c:v>4.072929226656246</c:v>
                </c:pt>
                <c:pt idx="17">
                  <c:v>4.1092071114200293</c:v>
                </c:pt>
                <c:pt idx="18">
                  <c:v>4.0250564330217671</c:v>
                </c:pt>
                <c:pt idx="19">
                  <c:v>4.0013314608716044</c:v>
                </c:pt>
                <c:pt idx="20">
                  <c:v>4.0781775000069329</c:v>
                </c:pt>
                <c:pt idx="21">
                  <c:v>4.0661406942261804</c:v>
                </c:pt>
                <c:pt idx="22">
                  <c:v>3.9846628258924999</c:v>
                </c:pt>
                <c:pt idx="23">
                  <c:v>4.0268768676561546</c:v>
                </c:pt>
                <c:pt idx="24">
                  <c:v>3.9368843395320896</c:v>
                </c:pt>
                <c:pt idx="25">
                  <c:v>3.8906106035889878</c:v>
                </c:pt>
                <c:pt idx="26">
                  <c:v>3.9732771778894467</c:v>
                </c:pt>
                <c:pt idx="27">
                  <c:v>4.0297853734822455</c:v>
                </c:pt>
                <c:pt idx="28">
                  <c:v>3.8366069356593999</c:v>
                </c:pt>
                <c:pt idx="29">
                  <c:v>3.9378275065065211</c:v>
                </c:pt>
                <c:pt idx="30">
                  <c:v>3.9677996772641277</c:v>
                </c:pt>
                <c:pt idx="31">
                  <c:v>3.9955012266220877</c:v>
                </c:pt>
                <c:pt idx="32">
                  <c:v>3.9620117103827721</c:v>
                </c:pt>
                <c:pt idx="33">
                  <c:v>3.9270333312539671</c:v>
                </c:pt>
                <c:pt idx="34">
                  <c:v>3.607830975209529</c:v>
                </c:pt>
                <c:pt idx="35">
                  <c:v>3.8368575704422523</c:v>
                </c:pt>
                <c:pt idx="36">
                  <c:v>3.8750736217826751</c:v>
                </c:pt>
                <c:pt idx="37">
                  <c:v>4.0091346693138448</c:v>
                </c:pt>
                <c:pt idx="38">
                  <c:v>4.2575788585838019</c:v>
                </c:pt>
                <c:pt idx="39">
                  <c:v>4.0656789727240845</c:v>
                </c:pt>
                <c:pt idx="40">
                  <c:v>3.9677996772641277</c:v>
                </c:pt>
                <c:pt idx="41">
                  <c:v>3.9095891918991788</c:v>
                </c:pt>
                <c:pt idx="42">
                  <c:v>3.8522326963729401</c:v>
                </c:pt>
                <c:pt idx="43">
                  <c:v>3.9620117103827721</c:v>
                </c:pt>
                <c:pt idx="44">
                  <c:v>3.9038861386699324</c:v>
                </c:pt>
                <c:pt idx="45">
                  <c:v>4.1703897392307701</c:v>
                </c:pt>
                <c:pt idx="46">
                  <c:v>3.9</c:v>
                </c:pt>
                <c:pt idx="47">
                  <c:v>3.97</c:v>
                </c:pt>
                <c:pt idx="48">
                  <c:v>4.17</c:v>
                </c:pt>
                <c:pt idx="49">
                  <c:v>4.13</c:v>
                </c:pt>
                <c:pt idx="50">
                  <c:v>3.94</c:v>
                </c:pt>
                <c:pt idx="51">
                  <c:v>4.08</c:v>
                </c:pt>
                <c:pt idx="52" formatCode="0.00E+00">
                  <c:v>3.64</c:v>
                </c:pt>
                <c:pt idx="53" formatCode="0.00E+00">
                  <c:v>3.83</c:v>
                </c:pt>
                <c:pt idx="54" formatCode="0.00E+00">
                  <c:v>3.97</c:v>
                </c:pt>
                <c:pt idx="55" formatCode="0.00E+00">
                  <c:v>3.9</c:v>
                </c:pt>
                <c:pt idx="56" formatCode="0.00E+00">
                  <c:v>3.83</c:v>
                </c:pt>
                <c:pt idx="57" formatCode="0.00E+00">
                  <c:v>4.08</c:v>
                </c:pt>
                <c:pt idx="58" formatCode="0.00E+00">
                  <c:v>3.84</c:v>
                </c:pt>
                <c:pt idx="59" formatCode="0.00E+00">
                  <c:v>4.01</c:v>
                </c:pt>
                <c:pt idx="60" formatCode="0.00E+00">
                  <c:v>4.0999999999999996</c:v>
                </c:pt>
                <c:pt idx="61" formatCode="0.00E+00">
                  <c:v>4.01</c:v>
                </c:pt>
                <c:pt idx="62" formatCode="0.00E+00">
                  <c:v>3.94</c:v>
                </c:pt>
                <c:pt idx="63" formatCode="0.00E+00">
                  <c:v>3.96</c:v>
                </c:pt>
                <c:pt idx="64" formatCode="0.00E+00">
                  <c:v>3.57</c:v>
                </c:pt>
                <c:pt idx="65" formatCode="0.00E+00">
                  <c:v>3.84</c:v>
                </c:pt>
                <c:pt idx="66" formatCode="0.00E+00">
                  <c:v>3.79</c:v>
                </c:pt>
                <c:pt idx="67" formatCode="0.00E+00">
                  <c:v>4</c:v>
                </c:pt>
                <c:pt idx="68" formatCode="0.00E+00">
                  <c:v>3.91</c:v>
                </c:pt>
                <c:pt idx="69" formatCode="0.00E+00">
                  <c:v>3.98</c:v>
                </c:pt>
                <c:pt idx="70" formatCode="0.00E+00">
                  <c:v>3.76</c:v>
                </c:pt>
                <c:pt idx="71" formatCode="0.00E+00">
                  <c:v>3.95</c:v>
                </c:pt>
                <c:pt idx="72" formatCode="0.00E+00">
                  <c:v>3.9</c:v>
                </c:pt>
                <c:pt idx="73" formatCode="0.00E+00">
                  <c:v>3.93</c:v>
                </c:pt>
                <c:pt idx="74" formatCode="0.00E+00">
                  <c:v>3.97</c:v>
                </c:pt>
                <c:pt idx="75" formatCode="0.00E+00">
                  <c:v>3.88</c:v>
                </c:pt>
                <c:pt idx="76">
                  <c:v>2.9</c:v>
                </c:pt>
                <c:pt idx="77">
                  <c:v>3.11</c:v>
                </c:pt>
                <c:pt idx="79">
                  <c:v>3.26</c:v>
                </c:pt>
                <c:pt idx="80">
                  <c:v>3.23</c:v>
                </c:pt>
                <c:pt idx="81">
                  <c:v>3.11</c:v>
                </c:pt>
                <c:pt idx="82">
                  <c:v>2.81</c:v>
                </c:pt>
                <c:pt idx="83">
                  <c:v>3.1</c:v>
                </c:pt>
                <c:pt idx="84">
                  <c:v>3.14</c:v>
                </c:pt>
                <c:pt idx="85">
                  <c:v>3.07</c:v>
                </c:pt>
                <c:pt idx="86">
                  <c:v>3.13</c:v>
                </c:pt>
                <c:pt idx="87">
                  <c:v>3.26</c:v>
                </c:pt>
                <c:pt idx="88">
                  <c:v>3.15</c:v>
                </c:pt>
                <c:pt idx="89">
                  <c:v>3.18</c:v>
                </c:pt>
                <c:pt idx="90">
                  <c:v>3.48</c:v>
                </c:pt>
                <c:pt idx="91">
                  <c:v>3.45</c:v>
                </c:pt>
                <c:pt idx="92">
                  <c:v>3.41</c:v>
                </c:pt>
                <c:pt idx="93">
                  <c:v>3.41</c:v>
                </c:pt>
                <c:pt idx="94">
                  <c:v>3.25</c:v>
                </c:pt>
                <c:pt idx="95">
                  <c:v>3.26</c:v>
                </c:pt>
                <c:pt idx="96">
                  <c:v>3.32</c:v>
                </c:pt>
                <c:pt idx="97">
                  <c:v>3.28</c:v>
                </c:pt>
                <c:pt idx="98">
                  <c:v>3.22</c:v>
                </c:pt>
                <c:pt idx="99">
                  <c:v>3.46</c:v>
                </c:pt>
                <c:pt idx="100">
                  <c:v>3.37</c:v>
                </c:pt>
                <c:pt idx="101">
                  <c:v>3.32</c:v>
                </c:pt>
                <c:pt idx="102">
                  <c:v>3.34</c:v>
                </c:pt>
                <c:pt idx="103">
                  <c:v>3.55</c:v>
                </c:pt>
                <c:pt idx="104">
                  <c:v>3.51</c:v>
                </c:pt>
                <c:pt idx="105">
                  <c:v>3.57</c:v>
                </c:pt>
                <c:pt idx="106">
                  <c:v>3.35</c:v>
                </c:pt>
                <c:pt idx="107">
                  <c:v>3.35</c:v>
                </c:pt>
                <c:pt idx="108">
                  <c:v>3.37</c:v>
                </c:pt>
                <c:pt idx="109">
                  <c:v>3.5</c:v>
                </c:pt>
                <c:pt idx="110">
                  <c:v>3.45</c:v>
                </c:pt>
                <c:pt idx="111">
                  <c:v>3.43</c:v>
                </c:pt>
                <c:pt idx="112">
                  <c:v>3.27</c:v>
                </c:pt>
                <c:pt idx="114">
                  <c:v>3.71</c:v>
                </c:pt>
                <c:pt idx="115">
                  <c:v>3.5</c:v>
                </c:pt>
                <c:pt idx="116">
                  <c:v>3.55</c:v>
                </c:pt>
                <c:pt idx="117">
                  <c:v>3.58</c:v>
                </c:pt>
                <c:pt idx="118">
                  <c:v>3.48</c:v>
                </c:pt>
                <c:pt idx="119">
                  <c:v>3.47</c:v>
                </c:pt>
                <c:pt idx="120">
                  <c:v>3.43</c:v>
                </c:pt>
                <c:pt idx="121">
                  <c:v>3.82</c:v>
                </c:pt>
                <c:pt idx="122">
                  <c:v>3.78</c:v>
                </c:pt>
                <c:pt idx="123">
                  <c:v>3.47</c:v>
                </c:pt>
                <c:pt idx="124">
                  <c:v>3.5</c:v>
                </c:pt>
                <c:pt idx="125">
                  <c:v>3.61</c:v>
                </c:pt>
                <c:pt idx="126">
                  <c:v>3.65</c:v>
                </c:pt>
                <c:pt idx="127">
                  <c:v>3.6</c:v>
                </c:pt>
                <c:pt idx="128">
                  <c:v>3.55</c:v>
                </c:pt>
                <c:pt idx="129">
                  <c:v>3.54</c:v>
                </c:pt>
                <c:pt idx="130">
                  <c:v>3.35</c:v>
                </c:pt>
                <c:pt idx="131">
                  <c:v>3.75</c:v>
                </c:pt>
                <c:pt idx="132">
                  <c:v>3.58</c:v>
                </c:pt>
                <c:pt idx="133">
                  <c:v>3.64</c:v>
                </c:pt>
                <c:pt idx="134">
                  <c:v>3.59</c:v>
                </c:pt>
                <c:pt idx="135">
                  <c:v>3.58</c:v>
                </c:pt>
              </c:numCache>
            </c:numRef>
          </c:yVal>
          <c:smooth val="0"/>
          <c:extLst>
            <c:ext xmlns:c16="http://schemas.microsoft.com/office/drawing/2014/chart" uri="{C3380CC4-5D6E-409C-BE32-E72D297353CC}">
              <c16:uniqueId val="{00000000-59DC-471C-B5B0-6C2567F1E963}"/>
            </c:ext>
          </c:extLst>
        </c:ser>
        <c:dLbls>
          <c:showLegendKey val="0"/>
          <c:showVal val="0"/>
          <c:showCatName val="0"/>
          <c:showSerName val="0"/>
          <c:showPercent val="0"/>
          <c:showBubbleSize val="0"/>
        </c:dLbls>
        <c:axId val="583796384"/>
        <c:axId val="583795664"/>
      </c:scatterChart>
      <c:valAx>
        <c:axId val="5837963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rgbClr val="0C234B"/>
                    </a:solidFill>
                    <a:latin typeface="Times New Roman" panose="02020603050405020304" pitchFamily="18" charset="0"/>
                    <a:ea typeface="+mn-ea"/>
                    <a:cs typeface="Times New Roman" panose="02020603050405020304" pitchFamily="18" charset="0"/>
                  </a:defRPr>
                </a:pPr>
                <a:r>
                  <a:rPr lang="en-US" sz="1600">
                    <a:solidFill>
                      <a:srgbClr val="0C234B"/>
                    </a:solidFill>
                  </a:rPr>
                  <a:t>Hour</a:t>
                </a:r>
              </a:p>
            </c:rich>
          </c:tx>
          <c:layout>
            <c:manualLayout>
              <c:xMode val="edge"/>
              <c:yMode val="edge"/>
              <c:x val="0.48792804632949432"/>
              <c:y val="0.79844344937245648"/>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C234B"/>
                  </a:solidFill>
                  <a:latin typeface="Times New Roman" panose="02020603050405020304" pitchFamily="18" charset="0"/>
                  <a:ea typeface="+mn-ea"/>
                  <a:cs typeface="Times New Roman" panose="02020603050405020304" pitchFamily="18" charset="0"/>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583795664"/>
        <c:crosses val="autoZero"/>
        <c:crossBetween val="midCat"/>
        <c:majorUnit val="6"/>
      </c:valAx>
      <c:valAx>
        <c:axId val="583795664"/>
        <c:scaling>
          <c:orientation val="minMax"/>
          <c:max val="5"/>
          <c:min val="2"/>
        </c:scaling>
        <c:delete val="0"/>
        <c:axPos val="l"/>
        <c:title>
          <c:tx>
            <c:rich>
              <a:bodyPr rot="-5400000" spcFirstLastPara="1" vertOverflow="ellipsis" vert="horz" wrap="square" anchor="ctr" anchorCtr="1"/>
              <a:lstStyle/>
              <a:p>
                <a:pPr>
                  <a:defRPr sz="1600" b="0" i="0" u="none" strike="noStrike" kern="1200" baseline="0">
                    <a:solidFill>
                      <a:srgbClr val="0C234B"/>
                    </a:solidFill>
                    <a:latin typeface="Times New Roman" panose="02020603050405020304" pitchFamily="18" charset="0"/>
                    <a:ea typeface="+mn-ea"/>
                    <a:cs typeface="Times New Roman" panose="02020603050405020304" pitchFamily="18" charset="0"/>
                  </a:defRPr>
                </a:pPr>
                <a:r>
                  <a:rPr lang="en-US" sz="1600" dirty="0">
                    <a:solidFill>
                      <a:srgbClr val="0C234B"/>
                    </a:solidFill>
                  </a:rPr>
                  <a:t>Corrected Flux (LMH)</a:t>
                </a:r>
              </a:p>
            </c:rich>
          </c:tx>
          <c:overlay val="0"/>
          <c:spPr>
            <a:noFill/>
            <a:ln>
              <a:noFill/>
            </a:ln>
            <a:effectLst/>
          </c:spPr>
          <c:txPr>
            <a:bodyPr rot="-5400000" spcFirstLastPara="1" vertOverflow="ellipsis" vert="horz" wrap="square" anchor="ctr" anchorCtr="1"/>
            <a:lstStyle/>
            <a:p>
              <a:pPr>
                <a:defRPr sz="1600" b="0" i="0" u="none" strike="noStrike" kern="1200" baseline="0">
                  <a:solidFill>
                    <a:srgbClr val="0C234B"/>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rgbClr val="0C234B"/>
                </a:solidFill>
                <a:latin typeface="Times New Roman" panose="02020603050405020304" pitchFamily="18" charset="0"/>
                <a:ea typeface="+mn-ea"/>
                <a:cs typeface="Times New Roman" panose="02020603050405020304" pitchFamily="18" charset="0"/>
              </a:defRPr>
            </a:pPr>
            <a:endParaRPr lang="en-US"/>
          </a:p>
        </c:txPr>
        <c:crossAx val="583796384"/>
        <c:crosses val="autoZero"/>
        <c:crossBetween val="midCat"/>
      </c:valAx>
      <c:spPr>
        <a:noFill/>
        <a:ln w="1270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'Lifetime Flux'!$C$2</c:f>
              <c:strCache>
                <c:ptCount val="1"/>
                <c:pt idx="0">
                  <c:v>Corrected Flux (LMH)</c:v>
                </c:pt>
              </c:strCache>
            </c:strRef>
          </c:tx>
          <c:spPr>
            <a:ln w="25400" cap="rnd">
              <a:noFill/>
              <a:round/>
            </a:ln>
            <a:effectLst/>
          </c:spPr>
          <c:marker>
            <c:symbol val="circle"/>
            <c:size val="5"/>
            <c:spPr>
              <a:solidFill>
                <a:srgbClr val="0C234B"/>
              </a:solidFill>
              <a:ln w="3175">
                <a:solidFill>
                  <a:srgbClr val="0C234B">
                    <a:alpha val="95000"/>
                  </a:srgbClr>
                </a:solidFill>
              </a:ln>
              <a:effectLst/>
            </c:spPr>
          </c:marker>
          <c:xVal>
            <c:multiLvlStrRef>
              <c:f>'Lifetime Flux'!$A$3:$B$138</c:f>
              <c:multiLvlStrCache>
                <c:ptCount val="136"/>
                <c:lvl>
                  <c:pt idx="0">
                    <c:v>0</c:v>
                  </c:pt>
                  <c:pt idx="1">
                    <c:v>1</c:v>
                  </c:pt>
                  <c:pt idx="2">
                    <c:v>3</c:v>
                  </c:pt>
                  <c:pt idx="3">
                    <c:v>5</c:v>
                  </c:pt>
                  <c:pt idx="4">
                    <c:v>0</c:v>
                  </c:pt>
                  <c:pt idx="5">
                    <c:v>1</c:v>
                  </c:pt>
                  <c:pt idx="6">
                    <c:v>2</c:v>
                  </c:pt>
                  <c:pt idx="7">
                    <c:v>3</c:v>
                  </c:pt>
                  <c:pt idx="8">
                    <c:v>4</c:v>
                  </c:pt>
                  <c:pt idx="9">
                    <c:v>5</c:v>
                  </c:pt>
                  <c:pt idx="10">
                    <c:v>0</c:v>
                  </c:pt>
                  <c:pt idx="11">
                    <c:v>1</c:v>
                  </c:pt>
                  <c:pt idx="12">
                    <c:v>2</c:v>
                  </c:pt>
                  <c:pt idx="13">
                    <c:v>3</c:v>
                  </c:pt>
                  <c:pt idx="14">
                    <c:v>4</c:v>
                  </c:pt>
                  <c:pt idx="15">
                    <c:v>5</c:v>
                  </c:pt>
                  <c:pt idx="16">
                    <c:v>0</c:v>
                  </c:pt>
                  <c:pt idx="17">
                    <c:v>1</c:v>
                  </c:pt>
                  <c:pt idx="18">
                    <c:v>2</c:v>
                  </c:pt>
                  <c:pt idx="19">
                    <c:v>3</c:v>
                  </c:pt>
                  <c:pt idx="20">
                    <c:v>4</c:v>
                  </c:pt>
                  <c:pt idx="21">
                    <c:v>5</c:v>
                  </c:pt>
                  <c:pt idx="22">
                    <c:v>0</c:v>
                  </c:pt>
                  <c:pt idx="23">
                    <c:v>1</c:v>
                  </c:pt>
                  <c:pt idx="24">
                    <c:v>2</c:v>
                  </c:pt>
                  <c:pt idx="25">
                    <c:v>3</c:v>
                  </c:pt>
                  <c:pt idx="26">
                    <c:v>4</c:v>
                  </c:pt>
                  <c:pt idx="27">
                    <c:v>5</c:v>
                  </c:pt>
                  <c:pt idx="28">
                    <c:v>0</c:v>
                  </c:pt>
                  <c:pt idx="29">
                    <c:v>1</c:v>
                  </c:pt>
                  <c:pt idx="30">
                    <c:v>2</c:v>
                  </c:pt>
                  <c:pt idx="31">
                    <c:v>3</c:v>
                  </c:pt>
                  <c:pt idx="32">
                    <c:v>4</c:v>
                  </c:pt>
                  <c:pt idx="33">
                    <c:v>5</c:v>
                  </c:pt>
                  <c:pt idx="34">
                    <c:v>0</c:v>
                  </c:pt>
                  <c:pt idx="35">
                    <c:v>1</c:v>
                  </c:pt>
                  <c:pt idx="36">
                    <c:v>2</c:v>
                  </c:pt>
                  <c:pt idx="37">
                    <c:v>3</c:v>
                  </c:pt>
                  <c:pt idx="38">
                    <c:v>4</c:v>
                  </c:pt>
                  <c:pt idx="39">
                    <c:v>5</c:v>
                  </c:pt>
                  <c:pt idx="40">
                    <c:v>0</c:v>
                  </c:pt>
                  <c:pt idx="41">
                    <c:v>1</c:v>
                  </c:pt>
                  <c:pt idx="42">
                    <c:v>2</c:v>
                  </c:pt>
                  <c:pt idx="43">
                    <c:v>3</c:v>
                  </c:pt>
                  <c:pt idx="44">
                    <c:v>4</c:v>
                  </c:pt>
                  <c:pt idx="45">
                    <c:v>5</c:v>
                  </c:pt>
                  <c:pt idx="46">
                    <c:v>0</c:v>
                  </c:pt>
                  <c:pt idx="47">
                    <c:v>1</c:v>
                  </c:pt>
                  <c:pt idx="48">
                    <c:v>2</c:v>
                  </c:pt>
                  <c:pt idx="49">
                    <c:v>3</c:v>
                  </c:pt>
                  <c:pt idx="50">
                    <c:v>4</c:v>
                  </c:pt>
                  <c:pt idx="51">
                    <c:v>5</c:v>
                  </c:pt>
                  <c:pt idx="52">
                    <c:v>0</c:v>
                  </c:pt>
                  <c:pt idx="53">
                    <c:v>1</c:v>
                  </c:pt>
                  <c:pt idx="54">
                    <c:v>2</c:v>
                  </c:pt>
                  <c:pt idx="55">
                    <c:v>3</c:v>
                  </c:pt>
                  <c:pt idx="56">
                    <c:v>4</c:v>
                  </c:pt>
                  <c:pt idx="57">
                    <c:v>5</c:v>
                  </c:pt>
                  <c:pt idx="58">
                    <c:v>0</c:v>
                  </c:pt>
                  <c:pt idx="59">
                    <c:v>1</c:v>
                  </c:pt>
                  <c:pt idx="60">
                    <c:v>2</c:v>
                  </c:pt>
                  <c:pt idx="61">
                    <c:v>3</c:v>
                  </c:pt>
                  <c:pt idx="62">
                    <c:v>4</c:v>
                  </c:pt>
                  <c:pt idx="63">
                    <c:v>5</c:v>
                  </c:pt>
                  <c:pt idx="64">
                    <c:v>0</c:v>
                  </c:pt>
                  <c:pt idx="65">
                    <c:v>1</c:v>
                  </c:pt>
                  <c:pt idx="66">
                    <c:v>2</c:v>
                  </c:pt>
                  <c:pt idx="67">
                    <c:v>3</c:v>
                  </c:pt>
                  <c:pt idx="68">
                    <c:v>4</c:v>
                  </c:pt>
                  <c:pt idx="69">
                    <c:v>5</c:v>
                  </c:pt>
                  <c:pt idx="70">
                    <c:v>0</c:v>
                  </c:pt>
                  <c:pt idx="71">
                    <c:v>1</c:v>
                  </c:pt>
                  <c:pt idx="72">
                    <c:v>2</c:v>
                  </c:pt>
                  <c:pt idx="73">
                    <c:v>3</c:v>
                  </c:pt>
                  <c:pt idx="74">
                    <c:v>4</c:v>
                  </c:pt>
                  <c:pt idx="75">
                    <c:v>5</c:v>
                  </c:pt>
                  <c:pt idx="76">
                    <c:v>0</c:v>
                  </c:pt>
                  <c:pt idx="77">
                    <c:v>1</c:v>
                  </c:pt>
                  <c:pt idx="78">
                    <c:v>2</c:v>
                  </c:pt>
                  <c:pt idx="79">
                    <c:v>3</c:v>
                  </c:pt>
                  <c:pt idx="80">
                    <c:v>4</c:v>
                  </c:pt>
                  <c:pt idx="81">
                    <c:v>5</c:v>
                  </c:pt>
                  <c:pt idx="82">
                    <c:v>0</c:v>
                  </c:pt>
                  <c:pt idx="83">
                    <c:v>1</c:v>
                  </c:pt>
                  <c:pt idx="84">
                    <c:v>2</c:v>
                  </c:pt>
                  <c:pt idx="85">
                    <c:v>3</c:v>
                  </c:pt>
                  <c:pt idx="86">
                    <c:v>4</c:v>
                  </c:pt>
                  <c:pt idx="87">
                    <c:v>5</c:v>
                  </c:pt>
                  <c:pt idx="88">
                    <c:v>0</c:v>
                  </c:pt>
                  <c:pt idx="89">
                    <c:v>1</c:v>
                  </c:pt>
                  <c:pt idx="90">
                    <c:v>2</c:v>
                  </c:pt>
                  <c:pt idx="91">
                    <c:v>3</c:v>
                  </c:pt>
                  <c:pt idx="92">
                    <c:v>4</c:v>
                  </c:pt>
                  <c:pt idx="93">
                    <c:v>5</c:v>
                  </c:pt>
                  <c:pt idx="94">
                    <c:v>0</c:v>
                  </c:pt>
                  <c:pt idx="95">
                    <c:v>1</c:v>
                  </c:pt>
                  <c:pt idx="96">
                    <c:v>2</c:v>
                  </c:pt>
                  <c:pt idx="97">
                    <c:v>3</c:v>
                  </c:pt>
                  <c:pt idx="98">
                    <c:v>4</c:v>
                  </c:pt>
                  <c:pt idx="99">
                    <c:v>5</c:v>
                  </c:pt>
                  <c:pt idx="100">
                    <c:v>0</c:v>
                  </c:pt>
                  <c:pt idx="101">
                    <c:v>1</c:v>
                  </c:pt>
                  <c:pt idx="102">
                    <c:v>2</c:v>
                  </c:pt>
                  <c:pt idx="103">
                    <c:v>3</c:v>
                  </c:pt>
                  <c:pt idx="104">
                    <c:v>4</c:v>
                  </c:pt>
                  <c:pt idx="105">
                    <c:v>5</c:v>
                  </c:pt>
                  <c:pt idx="106">
                    <c:v>0</c:v>
                  </c:pt>
                  <c:pt idx="107">
                    <c:v>1</c:v>
                  </c:pt>
                  <c:pt idx="108">
                    <c:v>2</c:v>
                  </c:pt>
                  <c:pt idx="109">
                    <c:v>3</c:v>
                  </c:pt>
                  <c:pt idx="110">
                    <c:v>4</c:v>
                  </c:pt>
                  <c:pt idx="111">
                    <c:v>5</c:v>
                  </c:pt>
                  <c:pt idx="112">
                    <c:v>0</c:v>
                  </c:pt>
                  <c:pt idx="113">
                    <c:v>1</c:v>
                  </c:pt>
                  <c:pt idx="114">
                    <c:v>2</c:v>
                  </c:pt>
                  <c:pt idx="115">
                    <c:v>3</c:v>
                  </c:pt>
                  <c:pt idx="116">
                    <c:v>4</c:v>
                  </c:pt>
                  <c:pt idx="117">
                    <c:v>5</c:v>
                  </c:pt>
                  <c:pt idx="118">
                    <c:v>0</c:v>
                  </c:pt>
                  <c:pt idx="119">
                    <c:v>1</c:v>
                  </c:pt>
                  <c:pt idx="120">
                    <c:v>2</c:v>
                  </c:pt>
                  <c:pt idx="121">
                    <c:v>3</c:v>
                  </c:pt>
                  <c:pt idx="122">
                    <c:v>4</c:v>
                  </c:pt>
                  <c:pt idx="123">
                    <c:v>5</c:v>
                  </c:pt>
                  <c:pt idx="124">
                    <c:v>0</c:v>
                  </c:pt>
                  <c:pt idx="125">
                    <c:v>1</c:v>
                  </c:pt>
                  <c:pt idx="126">
                    <c:v>2</c:v>
                  </c:pt>
                  <c:pt idx="127">
                    <c:v>3</c:v>
                  </c:pt>
                  <c:pt idx="128">
                    <c:v>4</c:v>
                  </c:pt>
                  <c:pt idx="129">
                    <c:v>5</c:v>
                  </c:pt>
                  <c:pt idx="130">
                    <c:v>0</c:v>
                  </c:pt>
                  <c:pt idx="131">
                    <c:v>1</c:v>
                  </c:pt>
                  <c:pt idx="132">
                    <c:v>2</c:v>
                  </c:pt>
                  <c:pt idx="133">
                    <c:v>3</c:v>
                  </c:pt>
                  <c:pt idx="134">
                    <c:v>4</c:v>
                  </c:pt>
                  <c:pt idx="135">
                    <c:v>5</c:v>
                  </c:pt>
                </c:lvl>
                <c:lvl>
                  <c:pt idx="0">
                    <c:v>1/30/2023</c:v>
                  </c:pt>
                  <c:pt idx="1">
                    <c:v>1/30/2023</c:v>
                  </c:pt>
                  <c:pt idx="2">
                    <c:v>1/30/2023</c:v>
                  </c:pt>
                  <c:pt idx="3">
                    <c:v>1/30/2023</c:v>
                  </c:pt>
                  <c:pt idx="4">
                    <c:v>1/31/2023</c:v>
                  </c:pt>
                  <c:pt idx="5">
                    <c:v>1/31/2023</c:v>
                  </c:pt>
                  <c:pt idx="6">
                    <c:v>1/31/2023</c:v>
                  </c:pt>
                  <c:pt idx="7">
                    <c:v>1/31/2023</c:v>
                  </c:pt>
                  <c:pt idx="8">
                    <c:v>1/31/2023</c:v>
                  </c:pt>
                  <c:pt idx="9">
                    <c:v>1/31/2023</c:v>
                  </c:pt>
                  <c:pt idx="10">
                    <c:v>2/1/2023</c:v>
                  </c:pt>
                  <c:pt idx="11">
                    <c:v>2/1/2023</c:v>
                  </c:pt>
                  <c:pt idx="12">
                    <c:v>2/1/2023</c:v>
                  </c:pt>
                  <c:pt idx="13">
                    <c:v>2/1/2023</c:v>
                  </c:pt>
                  <c:pt idx="14">
                    <c:v>2/1/2023</c:v>
                  </c:pt>
                  <c:pt idx="15">
                    <c:v>2/1/2023</c:v>
                  </c:pt>
                  <c:pt idx="16">
                    <c:v>2/6/2023</c:v>
                  </c:pt>
                  <c:pt idx="17">
                    <c:v>2/6/2023</c:v>
                  </c:pt>
                  <c:pt idx="18">
                    <c:v>2/6/2023</c:v>
                  </c:pt>
                  <c:pt idx="19">
                    <c:v>2/6/2023</c:v>
                  </c:pt>
                  <c:pt idx="20">
                    <c:v>2/6/2023</c:v>
                  </c:pt>
                  <c:pt idx="21">
                    <c:v>2/6/2023</c:v>
                  </c:pt>
                  <c:pt idx="22">
                    <c:v>2/7/2023</c:v>
                  </c:pt>
                  <c:pt idx="23">
                    <c:v>2/7/2023</c:v>
                  </c:pt>
                  <c:pt idx="24">
                    <c:v>2/7/2023</c:v>
                  </c:pt>
                  <c:pt idx="25">
                    <c:v>2/7/2023</c:v>
                  </c:pt>
                  <c:pt idx="26">
                    <c:v>2/7/2023</c:v>
                  </c:pt>
                  <c:pt idx="27">
                    <c:v>2/7/2023</c:v>
                  </c:pt>
                  <c:pt idx="28">
                    <c:v>2/8/2023</c:v>
                  </c:pt>
                  <c:pt idx="29">
                    <c:v>2/8/2023</c:v>
                  </c:pt>
                  <c:pt idx="30">
                    <c:v>2/8/2023</c:v>
                  </c:pt>
                  <c:pt idx="31">
                    <c:v>2/8/2023</c:v>
                  </c:pt>
                  <c:pt idx="32">
                    <c:v>2/8/2023</c:v>
                  </c:pt>
                  <c:pt idx="33">
                    <c:v>2/8/2023</c:v>
                  </c:pt>
                  <c:pt idx="34">
                    <c:v>2/9/2023</c:v>
                  </c:pt>
                  <c:pt idx="35">
                    <c:v>2/9/2023</c:v>
                  </c:pt>
                  <c:pt idx="36">
                    <c:v>2/9/2023</c:v>
                  </c:pt>
                  <c:pt idx="37">
                    <c:v>2/9/2023</c:v>
                  </c:pt>
                  <c:pt idx="38">
                    <c:v>2/9/2023</c:v>
                  </c:pt>
                  <c:pt idx="39">
                    <c:v>2/9/2023</c:v>
                  </c:pt>
                  <c:pt idx="40">
                    <c:v>2/10/2023</c:v>
                  </c:pt>
                  <c:pt idx="41">
                    <c:v>2/10/2023</c:v>
                  </c:pt>
                  <c:pt idx="42">
                    <c:v>2/10/2023</c:v>
                  </c:pt>
                  <c:pt idx="43">
                    <c:v>2/10/2023</c:v>
                  </c:pt>
                  <c:pt idx="44">
                    <c:v>2/10/2023</c:v>
                  </c:pt>
                  <c:pt idx="45">
                    <c:v>2/10/2023</c:v>
                  </c:pt>
                  <c:pt idx="46">
                    <c:v>2/13/2023</c:v>
                  </c:pt>
                  <c:pt idx="47">
                    <c:v>2/13/2023</c:v>
                  </c:pt>
                  <c:pt idx="48">
                    <c:v>2/13/2023</c:v>
                  </c:pt>
                  <c:pt idx="49">
                    <c:v>2/13/2023</c:v>
                  </c:pt>
                  <c:pt idx="50">
                    <c:v>2/13/2023</c:v>
                  </c:pt>
                  <c:pt idx="51">
                    <c:v>2/13/2023</c:v>
                  </c:pt>
                  <c:pt idx="52">
                    <c:v>2/14/2023</c:v>
                  </c:pt>
                  <c:pt idx="53">
                    <c:v>2/14/2023</c:v>
                  </c:pt>
                  <c:pt idx="54">
                    <c:v>2/14/2023</c:v>
                  </c:pt>
                  <c:pt idx="55">
                    <c:v>2/14/2023</c:v>
                  </c:pt>
                  <c:pt idx="56">
                    <c:v>2/14/2023</c:v>
                  </c:pt>
                  <c:pt idx="57">
                    <c:v>2/14/2023</c:v>
                  </c:pt>
                  <c:pt idx="58">
                    <c:v>2/15/2023</c:v>
                  </c:pt>
                  <c:pt idx="59">
                    <c:v>2/15/2023</c:v>
                  </c:pt>
                  <c:pt idx="60">
                    <c:v>2/15/2023</c:v>
                  </c:pt>
                  <c:pt idx="61">
                    <c:v>2/15/2023</c:v>
                  </c:pt>
                  <c:pt idx="62">
                    <c:v>2/15/2023</c:v>
                  </c:pt>
                  <c:pt idx="63">
                    <c:v>2/15/2023</c:v>
                  </c:pt>
                  <c:pt idx="64">
                    <c:v>2/16/2023</c:v>
                  </c:pt>
                  <c:pt idx="65">
                    <c:v>2/16/2023</c:v>
                  </c:pt>
                  <c:pt idx="66">
                    <c:v>2/16/2023</c:v>
                  </c:pt>
                  <c:pt idx="67">
                    <c:v>2/16/2023</c:v>
                  </c:pt>
                  <c:pt idx="68">
                    <c:v>2/16/2023</c:v>
                  </c:pt>
                  <c:pt idx="69">
                    <c:v>2/16/2023</c:v>
                  </c:pt>
                  <c:pt idx="70">
                    <c:v>2/17/2023</c:v>
                  </c:pt>
                  <c:pt idx="71">
                    <c:v>2/17/2023</c:v>
                  </c:pt>
                  <c:pt idx="72">
                    <c:v>2/17/2023</c:v>
                  </c:pt>
                  <c:pt idx="73">
                    <c:v>2/17/2023</c:v>
                  </c:pt>
                  <c:pt idx="74">
                    <c:v>2/17/2023</c:v>
                  </c:pt>
                  <c:pt idx="75">
                    <c:v>2/17/2023</c:v>
                  </c:pt>
                  <c:pt idx="76">
                    <c:v>3/13/2023</c:v>
                  </c:pt>
                  <c:pt idx="77">
                    <c:v>3/13/2023</c:v>
                  </c:pt>
                  <c:pt idx="78">
                    <c:v>3/13/2023</c:v>
                  </c:pt>
                  <c:pt idx="79">
                    <c:v>3/13/2023</c:v>
                  </c:pt>
                  <c:pt idx="80">
                    <c:v>3/13/2023</c:v>
                  </c:pt>
                  <c:pt idx="81">
                    <c:v>3/13/2023</c:v>
                  </c:pt>
                  <c:pt idx="82">
                    <c:v>3/14/2023</c:v>
                  </c:pt>
                  <c:pt idx="83">
                    <c:v>3/14/2023</c:v>
                  </c:pt>
                  <c:pt idx="84">
                    <c:v>3/14/2023</c:v>
                  </c:pt>
                  <c:pt idx="85">
                    <c:v>3/14/2023</c:v>
                  </c:pt>
                  <c:pt idx="86">
                    <c:v>3/14/2023</c:v>
                  </c:pt>
                  <c:pt idx="87">
                    <c:v>3/14/2023</c:v>
                  </c:pt>
                  <c:pt idx="88">
                    <c:v>3/15/2023</c:v>
                  </c:pt>
                  <c:pt idx="89">
                    <c:v>3/15/2023</c:v>
                  </c:pt>
                  <c:pt idx="90">
                    <c:v>3/15/2023</c:v>
                  </c:pt>
                  <c:pt idx="91">
                    <c:v>3/15/2023</c:v>
                  </c:pt>
                  <c:pt idx="92">
                    <c:v>3/15/2023</c:v>
                  </c:pt>
                  <c:pt idx="93">
                    <c:v>3/15/2023</c:v>
                  </c:pt>
                  <c:pt idx="94">
                    <c:v>3/16/2023</c:v>
                  </c:pt>
                  <c:pt idx="95">
                    <c:v>3/16/2023</c:v>
                  </c:pt>
                  <c:pt idx="96">
                    <c:v>3/16/2023</c:v>
                  </c:pt>
                  <c:pt idx="97">
                    <c:v>3/16/2023</c:v>
                  </c:pt>
                  <c:pt idx="98">
                    <c:v>3/16/2023</c:v>
                  </c:pt>
                  <c:pt idx="99">
                    <c:v>3/16/2023</c:v>
                  </c:pt>
                  <c:pt idx="100">
                    <c:v>3/17/2023</c:v>
                  </c:pt>
                  <c:pt idx="101">
                    <c:v>3/17/2023</c:v>
                  </c:pt>
                  <c:pt idx="102">
                    <c:v>3/17/2023</c:v>
                  </c:pt>
                  <c:pt idx="103">
                    <c:v>3/17/2023</c:v>
                  </c:pt>
                  <c:pt idx="104">
                    <c:v>3/17/2023</c:v>
                  </c:pt>
                  <c:pt idx="105">
                    <c:v>3/17/2023</c:v>
                  </c:pt>
                  <c:pt idx="106">
                    <c:v>3/20/2023</c:v>
                  </c:pt>
                  <c:pt idx="107">
                    <c:v>3/20/2023</c:v>
                  </c:pt>
                  <c:pt idx="108">
                    <c:v>3/20/2023</c:v>
                  </c:pt>
                  <c:pt idx="109">
                    <c:v>3/20/2023</c:v>
                  </c:pt>
                  <c:pt idx="110">
                    <c:v>3/20/2023</c:v>
                  </c:pt>
                  <c:pt idx="111">
                    <c:v>3/20/2023</c:v>
                  </c:pt>
                  <c:pt idx="112">
                    <c:v>3/21/2023</c:v>
                  </c:pt>
                  <c:pt idx="113">
                    <c:v>3/21/2023</c:v>
                  </c:pt>
                  <c:pt idx="114">
                    <c:v>3/21/2023</c:v>
                  </c:pt>
                  <c:pt idx="115">
                    <c:v>3/21/2023</c:v>
                  </c:pt>
                  <c:pt idx="116">
                    <c:v>3/21/2023</c:v>
                  </c:pt>
                  <c:pt idx="117">
                    <c:v>3/21/2023</c:v>
                  </c:pt>
                  <c:pt idx="118">
                    <c:v>3/22/2023</c:v>
                  </c:pt>
                  <c:pt idx="119">
                    <c:v>3/22/2023</c:v>
                  </c:pt>
                  <c:pt idx="120">
                    <c:v>3/22/2023</c:v>
                  </c:pt>
                  <c:pt idx="121">
                    <c:v>3/22/2023</c:v>
                  </c:pt>
                  <c:pt idx="122">
                    <c:v>3/22/2023</c:v>
                  </c:pt>
                  <c:pt idx="123">
                    <c:v>3/22/2023</c:v>
                  </c:pt>
                  <c:pt idx="124">
                    <c:v>3/23/2023</c:v>
                  </c:pt>
                  <c:pt idx="125">
                    <c:v>3/23/2023</c:v>
                  </c:pt>
                  <c:pt idx="126">
                    <c:v>3/23/2023</c:v>
                  </c:pt>
                  <c:pt idx="127">
                    <c:v>3/23/2023</c:v>
                  </c:pt>
                  <c:pt idx="128">
                    <c:v>3/23/2023</c:v>
                  </c:pt>
                  <c:pt idx="129">
                    <c:v>3/23/2023</c:v>
                  </c:pt>
                  <c:pt idx="130">
                    <c:v>3/24/2023</c:v>
                  </c:pt>
                  <c:pt idx="131">
                    <c:v>3/24/2023</c:v>
                  </c:pt>
                  <c:pt idx="132">
                    <c:v>3/24/2023</c:v>
                  </c:pt>
                  <c:pt idx="133">
                    <c:v>3/24/2023</c:v>
                  </c:pt>
                  <c:pt idx="134">
                    <c:v>3/24/2023</c:v>
                  </c:pt>
                  <c:pt idx="135">
                    <c:v>3/24/2023</c:v>
                  </c:pt>
                </c:lvl>
              </c:multiLvlStrCache>
            </c:multiLvlStrRef>
          </c:xVal>
          <c:yVal>
            <c:numRef>
              <c:f>'Lifetime Flux'!$C$3:$C$138</c:f>
              <c:numCache>
                <c:formatCode>General</c:formatCode>
                <c:ptCount val="136"/>
                <c:pt idx="0">
                  <c:v>3.7080000000000002</c:v>
                </c:pt>
                <c:pt idx="1">
                  <c:v>3.9239999999999999</c:v>
                </c:pt>
                <c:pt idx="2">
                  <c:v>4.032</c:v>
                </c:pt>
                <c:pt idx="3">
                  <c:v>4.1039999999999992</c:v>
                </c:pt>
                <c:pt idx="4">
                  <c:v>3.7439999999999998</c:v>
                </c:pt>
                <c:pt idx="5">
                  <c:v>3.9239999999999999</c:v>
                </c:pt>
                <c:pt idx="6">
                  <c:v>3.996</c:v>
                </c:pt>
                <c:pt idx="7">
                  <c:v>3.96</c:v>
                </c:pt>
                <c:pt idx="8">
                  <c:v>3.8880000000000003</c:v>
                </c:pt>
                <c:pt idx="9">
                  <c:v>3.8159999999999998</c:v>
                </c:pt>
                <c:pt idx="10">
                  <c:v>3.7439999999999998</c:v>
                </c:pt>
                <c:pt idx="11">
                  <c:v>3.8880000000000003</c:v>
                </c:pt>
                <c:pt idx="12">
                  <c:v>4.032</c:v>
                </c:pt>
                <c:pt idx="13">
                  <c:v>3.9239999999999999</c:v>
                </c:pt>
                <c:pt idx="14">
                  <c:v>3.96</c:v>
                </c:pt>
                <c:pt idx="16">
                  <c:v>4.072929226656246</c:v>
                </c:pt>
                <c:pt idx="17">
                  <c:v>4.1092071114200293</c:v>
                </c:pt>
                <c:pt idx="18">
                  <c:v>4.0250564330217671</c:v>
                </c:pt>
                <c:pt idx="19">
                  <c:v>4.0013314608716044</c:v>
                </c:pt>
                <c:pt idx="20">
                  <c:v>4.0781775000069329</c:v>
                </c:pt>
                <c:pt idx="21">
                  <c:v>4.0661406942261804</c:v>
                </c:pt>
                <c:pt idx="22">
                  <c:v>3.9846628258924999</c:v>
                </c:pt>
                <c:pt idx="23">
                  <c:v>4.0268768676561546</c:v>
                </c:pt>
                <c:pt idx="24">
                  <c:v>3.9368843395320896</c:v>
                </c:pt>
                <c:pt idx="25">
                  <c:v>3.8906106035889878</c:v>
                </c:pt>
                <c:pt idx="26">
                  <c:v>3.9732771778894467</c:v>
                </c:pt>
                <c:pt idx="27">
                  <c:v>4.0297853734822455</c:v>
                </c:pt>
                <c:pt idx="28">
                  <c:v>3.8366069356593999</c:v>
                </c:pt>
                <c:pt idx="29">
                  <c:v>3.9378275065065211</c:v>
                </c:pt>
                <c:pt idx="30">
                  <c:v>3.9677996772641277</c:v>
                </c:pt>
                <c:pt idx="31">
                  <c:v>3.9955012266220877</c:v>
                </c:pt>
                <c:pt idx="32">
                  <c:v>3.9620117103827721</c:v>
                </c:pt>
                <c:pt idx="33">
                  <c:v>3.9270333312539671</c:v>
                </c:pt>
                <c:pt idx="34">
                  <c:v>3.607830975209529</c:v>
                </c:pt>
                <c:pt idx="35">
                  <c:v>3.8368575704422523</c:v>
                </c:pt>
                <c:pt idx="36">
                  <c:v>3.8750736217826751</c:v>
                </c:pt>
                <c:pt idx="37">
                  <c:v>4.0091346693138448</c:v>
                </c:pt>
                <c:pt idx="38">
                  <c:v>4.2575788585838019</c:v>
                </c:pt>
                <c:pt idx="39">
                  <c:v>4.0656789727240845</c:v>
                </c:pt>
                <c:pt idx="40">
                  <c:v>3.9677996772641277</c:v>
                </c:pt>
                <c:pt idx="41">
                  <c:v>3.9095891918991788</c:v>
                </c:pt>
                <c:pt idx="42">
                  <c:v>3.8522326963729401</c:v>
                </c:pt>
                <c:pt idx="43">
                  <c:v>3.9620117103827721</c:v>
                </c:pt>
                <c:pt idx="44">
                  <c:v>3.9038861386699324</c:v>
                </c:pt>
                <c:pt idx="45">
                  <c:v>4.1703897392307701</c:v>
                </c:pt>
                <c:pt idx="46">
                  <c:v>3.9</c:v>
                </c:pt>
                <c:pt idx="47">
                  <c:v>3.97</c:v>
                </c:pt>
                <c:pt idx="48">
                  <c:v>4.17</c:v>
                </c:pt>
                <c:pt idx="49">
                  <c:v>4.13</c:v>
                </c:pt>
                <c:pt idx="50">
                  <c:v>3.94</c:v>
                </c:pt>
                <c:pt idx="51">
                  <c:v>4.08</c:v>
                </c:pt>
                <c:pt idx="52" formatCode="0.00E+00">
                  <c:v>3.64</c:v>
                </c:pt>
                <c:pt idx="53" formatCode="0.00E+00">
                  <c:v>3.83</c:v>
                </c:pt>
                <c:pt idx="54" formatCode="0.00E+00">
                  <c:v>3.97</c:v>
                </c:pt>
                <c:pt idx="55" formatCode="0.00E+00">
                  <c:v>3.9</c:v>
                </c:pt>
                <c:pt idx="56" formatCode="0.00E+00">
                  <c:v>3.83</c:v>
                </c:pt>
                <c:pt idx="57" formatCode="0.00E+00">
                  <c:v>4.08</c:v>
                </c:pt>
                <c:pt idx="58" formatCode="0.00E+00">
                  <c:v>3.84</c:v>
                </c:pt>
                <c:pt idx="59" formatCode="0.00E+00">
                  <c:v>4.01</c:v>
                </c:pt>
                <c:pt idx="60" formatCode="0.00E+00">
                  <c:v>4.0999999999999996</c:v>
                </c:pt>
                <c:pt idx="61" formatCode="0.00E+00">
                  <c:v>4.01</c:v>
                </c:pt>
                <c:pt idx="62" formatCode="0.00E+00">
                  <c:v>3.94</c:v>
                </c:pt>
                <c:pt idx="63" formatCode="0.00E+00">
                  <c:v>3.96</c:v>
                </c:pt>
                <c:pt idx="64" formatCode="0.00E+00">
                  <c:v>3.57</c:v>
                </c:pt>
                <c:pt idx="65" formatCode="0.00E+00">
                  <c:v>3.84</c:v>
                </c:pt>
                <c:pt idx="66" formatCode="0.00E+00">
                  <c:v>3.79</c:v>
                </c:pt>
                <c:pt idx="67" formatCode="0.00E+00">
                  <c:v>4</c:v>
                </c:pt>
                <c:pt idx="68" formatCode="0.00E+00">
                  <c:v>3.91</c:v>
                </c:pt>
                <c:pt idx="69" formatCode="0.00E+00">
                  <c:v>3.98</c:v>
                </c:pt>
                <c:pt idx="70" formatCode="0.00E+00">
                  <c:v>3.76</c:v>
                </c:pt>
                <c:pt idx="71" formatCode="0.00E+00">
                  <c:v>3.95</c:v>
                </c:pt>
                <c:pt idx="72" formatCode="0.00E+00">
                  <c:v>3.9</c:v>
                </c:pt>
                <c:pt idx="73" formatCode="0.00E+00">
                  <c:v>3.93</c:v>
                </c:pt>
                <c:pt idx="74" formatCode="0.00E+00">
                  <c:v>3.97</c:v>
                </c:pt>
                <c:pt idx="75" formatCode="0.00E+00">
                  <c:v>3.88</c:v>
                </c:pt>
                <c:pt idx="76">
                  <c:v>2.9</c:v>
                </c:pt>
                <c:pt idx="77">
                  <c:v>3.11</c:v>
                </c:pt>
                <c:pt idx="79">
                  <c:v>3.26</c:v>
                </c:pt>
                <c:pt idx="80">
                  <c:v>3.23</c:v>
                </c:pt>
                <c:pt idx="81">
                  <c:v>3.11</c:v>
                </c:pt>
                <c:pt idx="82">
                  <c:v>2.81</c:v>
                </c:pt>
                <c:pt idx="83">
                  <c:v>3.1</c:v>
                </c:pt>
                <c:pt idx="84">
                  <c:v>3.14</c:v>
                </c:pt>
                <c:pt idx="85">
                  <c:v>3.07</c:v>
                </c:pt>
                <c:pt idx="86">
                  <c:v>3.13</c:v>
                </c:pt>
                <c:pt idx="87">
                  <c:v>3.26</c:v>
                </c:pt>
                <c:pt idx="88">
                  <c:v>3.15</c:v>
                </c:pt>
                <c:pt idx="89">
                  <c:v>3.18</c:v>
                </c:pt>
                <c:pt idx="90">
                  <c:v>3.48</c:v>
                </c:pt>
                <c:pt idx="91">
                  <c:v>3.45</c:v>
                </c:pt>
                <c:pt idx="92">
                  <c:v>3.41</c:v>
                </c:pt>
                <c:pt idx="93">
                  <c:v>3.41</c:v>
                </c:pt>
                <c:pt idx="94">
                  <c:v>3.25</c:v>
                </c:pt>
                <c:pt idx="95">
                  <c:v>3.26</c:v>
                </c:pt>
                <c:pt idx="96">
                  <c:v>3.32</c:v>
                </c:pt>
                <c:pt idx="97">
                  <c:v>3.28</c:v>
                </c:pt>
                <c:pt idx="98">
                  <c:v>3.22</c:v>
                </c:pt>
                <c:pt idx="99">
                  <c:v>3.46</c:v>
                </c:pt>
                <c:pt idx="100">
                  <c:v>3.37</c:v>
                </c:pt>
                <c:pt idx="101">
                  <c:v>3.32</c:v>
                </c:pt>
                <c:pt idx="102">
                  <c:v>3.34</c:v>
                </c:pt>
                <c:pt idx="103">
                  <c:v>3.55</c:v>
                </c:pt>
                <c:pt idx="104">
                  <c:v>3.51</c:v>
                </c:pt>
                <c:pt idx="105">
                  <c:v>3.57</c:v>
                </c:pt>
                <c:pt idx="106">
                  <c:v>3.35</c:v>
                </c:pt>
                <c:pt idx="107">
                  <c:v>3.35</c:v>
                </c:pt>
                <c:pt idx="108">
                  <c:v>3.37</c:v>
                </c:pt>
                <c:pt idx="109">
                  <c:v>3.5</c:v>
                </c:pt>
                <c:pt idx="110">
                  <c:v>3.45</c:v>
                </c:pt>
                <c:pt idx="111">
                  <c:v>3.43</c:v>
                </c:pt>
                <c:pt idx="112">
                  <c:v>3.27</c:v>
                </c:pt>
                <c:pt idx="114">
                  <c:v>3.71</c:v>
                </c:pt>
                <c:pt idx="115">
                  <c:v>3.5</c:v>
                </c:pt>
                <c:pt idx="116">
                  <c:v>3.55</c:v>
                </c:pt>
                <c:pt idx="117">
                  <c:v>3.58</c:v>
                </c:pt>
                <c:pt idx="118">
                  <c:v>3.48</c:v>
                </c:pt>
                <c:pt idx="119">
                  <c:v>3.47</c:v>
                </c:pt>
                <c:pt idx="120">
                  <c:v>3.43</c:v>
                </c:pt>
                <c:pt idx="121">
                  <c:v>3.82</c:v>
                </c:pt>
                <c:pt idx="122">
                  <c:v>3.78</c:v>
                </c:pt>
                <c:pt idx="123">
                  <c:v>3.47</c:v>
                </c:pt>
                <c:pt idx="124">
                  <c:v>3.5</c:v>
                </c:pt>
                <c:pt idx="125">
                  <c:v>3.61</c:v>
                </c:pt>
                <c:pt idx="126">
                  <c:v>3.65</c:v>
                </c:pt>
                <c:pt idx="127">
                  <c:v>3.6</c:v>
                </c:pt>
                <c:pt idx="128">
                  <c:v>3.55</c:v>
                </c:pt>
                <c:pt idx="129">
                  <c:v>3.54</c:v>
                </c:pt>
                <c:pt idx="130">
                  <c:v>3.35</c:v>
                </c:pt>
                <c:pt idx="131">
                  <c:v>3.75</c:v>
                </c:pt>
                <c:pt idx="132">
                  <c:v>3.58</c:v>
                </c:pt>
                <c:pt idx="133">
                  <c:v>3.64</c:v>
                </c:pt>
                <c:pt idx="134">
                  <c:v>3.59</c:v>
                </c:pt>
                <c:pt idx="135">
                  <c:v>3.58</c:v>
                </c:pt>
              </c:numCache>
            </c:numRef>
          </c:yVal>
          <c:smooth val="0"/>
          <c:extLst>
            <c:ext xmlns:c16="http://schemas.microsoft.com/office/drawing/2014/chart" uri="{C3380CC4-5D6E-409C-BE32-E72D297353CC}">
              <c16:uniqueId val="{00000000-2684-4891-890A-D22D7157F57C}"/>
            </c:ext>
          </c:extLst>
        </c:ser>
        <c:dLbls>
          <c:showLegendKey val="0"/>
          <c:showVal val="0"/>
          <c:showCatName val="0"/>
          <c:showSerName val="0"/>
          <c:showPercent val="0"/>
          <c:showBubbleSize val="0"/>
        </c:dLbls>
        <c:axId val="583796384"/>
        <c:axId val="583795664"/>
      </c:scatterChart>
      <c:valAx>
        <c:axId val="5837963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rgbClr val="0C234B"/>
                    </a:solidFill>
                    <a:latin typeface="Times New Roman" panose="02020603050405020304" pitchFamily="18" charset="0"/>
                    <a:ea typeface="+mn-ea"/>
                    <a:cs typeface="Times New Roman" panose="02020603050405020304" pitchFamily="18" charset="0"/>
                  </a:defRPr>
                </a:pPr>
                <a:r>
                  <a:rPr lang="en-US" sz="1600">
                    <a:solidFill>
                      <a:srgbClr val="0C234B"/>
                    </a:solidFill>
                  </a:rPr>
                  <a:t>Hour</a:t>
                </a:r>
              </a:p>
            </c:rich>
          </c:tx>
          <c:layout>
            <c:manualLayout>
              <c:xMode val="edge"/>
              <c:yMode val="edge"/>
              <c:x val="0.48792804632949432"/>
              <c:y val="0.79844344937245648"/>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C234B"/>
                  </a:solidFill>
                  <a:latin typeface="Times New Roman" panose="02020603050405020304" pitchFamily="18" charset="0"/>
                  <a:ea typeface="+mn-ea"/>
                  <a:cs typeface="Times New Roman" panose="02020603050405020304" pitchFamily="18" charset="0"/>
                </a:defRPr>
              </a:pPr>
              <a:endParaRPr lang="en-US"/>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583795664"/>
        <c:crosses val="autoZero"/>
        <c:crossBetween val="midCat"/>
        <c:majorUnit val="6"/>
      </c:valAx>
      <c:valAx>
        <c:axId val="583795664"/>
        <c:scaling>
          <c:orientation val="minMax"/>
          <c:max val="5"/>
          <c:min val="2"/>
        </c:scaling>
        <c:delete val="0"/>
        <c:axPos val="l"/>
        <c:title>
          <c:tx>
            <c:rich>
              <a:bodyPr rot="-5400000" spcFirstLastPara="1" vertOverflow="ellipsis" vert="horz" wrap="square" anchor="ctr" anchorCtr="1"/>
              <a:lstStyle/>
              <a:p>
                <a:pPr>
                  <a:defRPr sz="1600" b="0" i="0" u="none" strike="noStrike" kern="1200" baseline="0">
                    <a:solidFill>
                      <a:srgbClr val="0C234B"/>
                    </a:solidFill>
                    <a:latin typeface="Times New Roman" panose="02020603050405020304" pitchFamily="18" charset="0"/>
                    <a:ea typeface="+mn-ea"/>
                    <a:cs typeface="Times New Roman" panose="02020603050405020304" pitchFamily="18" charset="0"/>
                  </a:defRPr>
                </a:pPr>
                <a:r>
                  <a:rPr lang="en-US" sz="1600" dirty="0">
                    <a:solidFill>
                      <a:srgbClr val="0C234B"/>
                    </a:solidFill>
                  </a:rPr>
                  <a:t>Corrected Flux (LMH)</a:t>
                </a:r>
              </a:p>
            </c:rich>
          </c:tx>
          <c:overlay val="0"/>
          <c:spPr>
            <a:noFill/>
            <a:ln>
              <a:noFill/>
            </a:ln>
            <a:effectLst/>
          </c:spPr>
          <c:txPr>
            <a:bodyPr rot="-5400000" spcFirstLastPara="1" vertOverflow="ellipsis" vert="horz" wrap="square" anchor="ctr" anchorCtr="1"/>
            <a:lstStyle/>
            <a:p>
              <a:pPr>
                <a:defRPr sz="1600" b="0" i="0" u="none" strike="noStrike" kern="1200" baseline="0">
                  <a:solidFill>
                    <a:srgbClr val="0C234B"/>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rgbClr val="0C234B"/>
                </a:solidFill>
                <a:latin typeface="Times New Roman" panose="02020603050405020304" pitchFamily="18" charset="0"/>
                <a:ea typeface="+mn-ea"/>
                <a:cs typeface="Times New Roman" panose="02020603050405020304" pitchFamily="18" charset="0"/>
              </a:defRPr>
            </a:pPr>
            <a:endParaRPr lang="en-US"/>
          </a:p>
        </c:txPr>
        <c:crossAx val="583796384"/>
        <c:crosses val="autoZero"/>
        <c:crossBetween val="midCat"/>
      </c:valAx>
      <c:spPr>
        <a:noFill/>
        <a:ln w="1270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10 micron</c:v>
          </c:tx>
          <c:spPr>
            <a:ln w="25400" cap="rnd">
              <a:noFill/>
              <a:round/>
            </a:ln>
            <a:effectLst/>
          </c:spPr>
          <c:marker>
            <c:symbol val="circle"/>
            <c:size val="5"/>
            <c:spPr>
              <a:solidFill>
                <a:srgbClr val="0C234B"/>
              </a:solidFill>
              <a:ln w="9525">
                <a:solidFill>
                  <a:srgbClr val="0C234B"/>
                </a:solidFill>
              </a:ln>
              <a:effectLst/>
            </c:spPr>
          </c:marker>
          <c:xVal>
            <c:multiLvlStrRef>
              <c:f>'Experiment 2 - Graphs'!$N$3:$O$62</c:f>
              <c:multiLvlStrCache>
                <c:ptCount val="60"/>
                <c:lvl>
                  <c:pt idx="0">
                    <c:v>0</c:v>
                  </c:pt>
                  <c:pt idx="1">
                    <c:v>1</c:v>
                  </c:pt>
                  <c:pt idx="2">
                    <c:v>2</c:v>
                  </c:pt>
                  <c:pt idx="3">
                    <c:v>3</c:v>
                  </c:pt>
                  <c:pt idx="4">
                    <c:v>4</c:v>
                  </c:pt>
                  <c:pt idx="5">
                    <c:v>5</c:v>
                  </c:pt>
                  <c:pt idx="6">
                    <c:v>0</c:v>
                  </c:pt>
                  <c:pt idx="7">
                    <c:v>1</c:v>
                  </c:pt>
                  <c:pt idx="8">
                    <c:v>2</c:v>
                  </c:pt>
                  <c:pt idx="9">
                    <c:v>3</c:v>
                  </c:pt>
                  <c:pt idx="10">
                    <c:v>4</c:v>
                  </c:pt>
                  <c:pt idx="11">
                    <c:v>5</c:v>
                  </c:pt>
                  <c:pt idx="12">
                    <c:v>0</c:v>
                  </c:pt>
                  <c:pt idx="13">
                    <c:v>1</c:v>
                  </c:pt>
                  <c:pt idx="14">
                    <c:v>2</c:v>
                  </c:pt>
                  <c:pt idx="15">
                    <c:v>3</c:v>
                  </c:pt>
                  <c:pt idx="16">
                    <c:v>4</c:v>
                  </c:pt>
                  <c:pt idx="17">
                    <c:v>5</c:v>
                  </c:pt>
                  <c:pt idx="18">
                    <c:v>0</c:v>
                  </c:pt>
                  <c:pt idx="19">
                    <c:v>1</c:v>
                  </c:pt>
                  <c:pt idx="20">
                    <c:v>2</c:v>
                  </c:pt>
                  <c:pt idx="21">
                    <c:v>3</c:v>
                  </c:pt>
                  <c:pt idx="22">
                    <c:v>4</c:v>
                  </c:pt>
                  <c:pt idx="23">
                    <c:v>5</c:v>
                  </c:pt>
                  <c:pt idx="24">
                    <c:v>0</c:v>
                  </c:pt>
                  <c:pt idx="25">
                    <c:v>1</c:v>
                  </c:pt>
                  <c:pt idx="26">
                    <c:v>2</c:v>
                  </c:pt>
                  <c:pt idx="27">
                    <c:v>3</c:v>
                  </c:pt>
                  <c:pt idx="28">
                    <c:v>4</c:v>
                  </c:pt>
                  <c:pt idx="29">
                    <c:v>5</c:v>
                  </c:pt>
                  <c:pt idx="30">
                    <c:v>0</c:v>
                  </c:pt>
                  <c:pt idx="31">
                    <c:v>1</c:v>
                  </c:pt>
                  <c:pt idx="32">
                    <c:v>2</c:v>
                  </c:pt>
                  <c:pt idx="33">
                    <c:v>3</c:v>
                  </c:pt>
                  <c:pt idx="34">
                    <c:v>4</c:v>
                  </c:pt>
                  <c:pt idx="35">
                    <c:v>5</c:v>
                  </c:pt>
                  <c:pt idx="36">
                    <c:v>0</c:v>
                  </c:pt>
                  <c:pt idx="37">
                    <c:v>1</c:v>
                  </c:pt>
                  <c:pt idx="38">
                    <c:v>2</c:v>
                  </c:pt>
                  <c:pt idx="39">
                    <c:v>3</c:v>
                  </c:pt>
                  <c:pt idx="40">
                    <c:v>4</c:v>
                  </c:pt>
                  <c:pt idx="41">
                    <c:v>5</c:v>
                  </c:pt>
                  <c:pt idx="42">
                    <c:v>0</c:v>
                  </c:pt>
                  <c:pt idx="43">
                    <c:v>1</c:v>
                  </c:pt>
                  <c:pt idx="44">
                    <c:v>2</c:v>
                  </c:pt>
                  <c:pt idx="45">
                    <c:v>3</c:v>
                  </c:pt>
                  <c:pt idx="46">
                    <c:v>4</c:v>
                  </c:pt>
                  <c:pt idx="47">
                    <c:v>5</c:v>
                  </c:pt>
                  <c:pt idx="48">
                    <c:v>0</c:v>
                  </c:pt>
                  <c:pt idx="49">
                    <c:v>1</c:v>
                  </c:pt>
                  <c:pt idx="50">
                    <c:v>2</c:v>
                  </c:pt>
                  <c:pt idx="51">
                    <c:v>3</c:v>
                  </c:pt>
                  <c:pt idx="52">
                    <c:v>4</c:v>
                  </c:pt>
                  <c:pt idx="53">
                    <c:v>5</c:v>
                  </c:pt>
                  <c:pt idx="54">
                    <c:v>0</c:v>
                  </c:pt>
                  <c:pt idx="55">
                    <c:v>1</c:v>
                  </c:pt>
                  <c:pt idx="56">
                    <c:v>2</c:v>
                  </c:pt>
                  <c:pt idx="57">
                    <c:v>3</c:v>
                  </c:pt>
                  <c:pt idx="58">
                    <c:v>4</c:v>
                  </c:pt>
                  <c:pt idx="59">
                    <c:v>5</c:v>
                  </c:pt>
                </c:lvl>
                <c:lvl>
                  <c:pt idx="0">
                    <c:v>3/13/2023</c:v>
                  </c:pt>
                  <c:pt idx="1">
                    <c:v>3/13/2023</c:v>
                  </c:pt>
                  <c:pt idx="2">
                    <c:v>3/13/2023</c:v>
                  </c:pt>
                  <c:pt idx="3">
                    <c:v>3/13/2023</c:v>
                  </c:pt>
                  <c:pt idx="4">
                    <c:v>3/13/2023</c:v>
                  </c:pt>
                  <c:pt idx="5">
                    <c:v>3/13/2023</c:v>
                  </c:pt>
                  <c:pt idx="6">
                    <c:v>3/14/2023</c:v>
                  </c:pt>
                  <c:pt idx="7">
                    <c:v>3/14/2023</c:v>
                  </c:pt>
                  <c:pt idx="8">
                    <c:v>3/14/2023</c:v>
                  </c:pt>
                  <c:pt idx="9">
                    <c:v>3/14/2023</c:v>
                  </c:pt>
                  <c:pt idx="10">
                    <c:v>3/14/2023</c:v>
                  </c:pt>
                  <c:pt idx="11">
                    <c:v>3/14/2023</c:v>
                  </c:pt>
                  <c:pt idx="12">
                    <c:v>3/15/2023</c:v>
                  </c:pt>
                  <c:pt idx="13">
                    <c:v>3/15/2023</c:v>
                  </c:pt>
                  <c:pt idx="14">
                    <c:v>3/15/2023</c:v>
                  </c:pt>
                  <c:pt idx="15">
                    <c:v>3/15/2023</c:v>
                  </c:pt>
                  <c:pt idx="16">
                    <c:v>3/15/2023</c:v>
                  </c:pt>
                  <c:pt idx="17">
                    <c:v>3/15/2023</c:v>
                  </c:pt>
                  <c:pt idx="18">
                    <c:v>3/16/2023</c:v>
                  </c:pt>
                  <c:pt idx="19">
                    <c:v>3/16/2023</c:v>
                  </c:pt>
                  <c:pt idx="20">
                    <c:v>3/16/2023</c:v>
                  </c:pt>
                  <c:pt idx="21">
                    <c:v>3/16/2023</c:v>
                  </c:pt>
                  <c:pt idx="22">
                    <c:v>3/16/2023</c:v>
                  </c:pt>
                  <c:pt idx="23">
                    <c:v>3/16/2023</c:v>
                  </c:pt>
                  <c:pt idx="24">
                    <c:v>3/17/2023</c:v>
                  </c:pt>
                  <c:pt idx="25">
                    <c:v>3/17/2023</c:v>
                  </c:pt>
                  <c:pt idx="26">
                    <c:v>3/17/2023</c:v>
                  </c:pt>
                  <c:pt idx="27">
                    <c:v>3/17/2023</c:v>
                  </c:pt>
                  <c:pt idx="28">
                    <c:v>3/17/2023</c:v>
                  </c:pt>
                  <c:pt idx="29">
                    <c:v>3/17/2023</c:v>
                  </c:pt>
                  <c:pt idx="30">
                    <c:v>3/20/2023</c:v>
                  </c:pt>
                  <c:pt idx="31">
                    <c:v>3/20/2023</c:v>
                  </c:pt>
                  <c:pt idx="32">
                    <c:v>3/20/2023</c:v>
                  </c:pt>
                  <c:pt idx="33">
                    <c:v>3/20/2023</c:v>
                  </c:pt>
                  <c:pt idx="34">
                    <c:v>3/20/2023</c:v>
                  </c:pt>
                  <c:pt idx="35">
                    <c:v>3/20/2023</c:v>
                  </c:pt>
                  <c:pt idx="36">
                    <c:v>3/21/2023</c:v>
                  </c:pt>
                  <c:pt idx="37">
                    <c:v>3/21/2023</c:v>
                  </c:pt>
                  <c:pt idx="38">
                    <c:v>3/21/2023</c:v>
                  </c:pt>
                  <c:pt idx="39">
                    <c:v>3/21/2023</c:v>
                  </c:pt>
                  <c:pt idx="40">
                    <c:v>3/21/2023</c:v>
                  </c:pt>
                  <c:pt idx="41">
                    <c:v>3/21/2023</c:v>
                  </c:pt>
                  <c:pt idx="42">
                    <c:v>3/22/2023</c:v>
                  </c:pt>
                  <c:pt idx="43">
                    <c:v>3/22/2023</c:v>
                  </c:pt>
                  <c:pt idx="44">
                    <c:v>3/22/2023</c:v>
                  </c:pt>
                  <c:pt idx="45">
                    <c:v>3/22/2023</c:v>
                  </c:pt>
                  <c:pt idx="46">
                    <c:v>3/22/2023</c:v>
                  </c:pt>
                  <c:pt idx="47">
                    <c:v>3/22/2023</c:v>
                  </c:pt>
                  <c:pt idx="48">
                    <c:v>3/23/2023</c:v>
                  </c:pt>
                  <c:pt idx="49">
                    <c:v>3/23/2023</c:v>
                  </c:pt>
                  <c:pt idx="50">
                    <c:v>3/23/2023</c:v>
                  </c:pt>
                  <c:pt idx="51">
                    <c:v>3/23/2023</c:v>
                  </c:pt>
                  <c:pt idx="52">
                    <c:v>3/23/2023</c:v>
                  </c:pt>
                  <c:pt idx="53">
                    <c:v>3/23/2023</c:v>
                  </c:pt>
                  <c:pt idx="54">
                    <c:v>3/24/2023</c:v>
                  </c:pt>
                  <c:pt idx="55">
                    <c:v>3/24/2023</c:v>
                  </c:pt>
                  <c:pt idx="56">
                    <c:v>3/24/2023</c:v>
                  </c:pt>
                  <c:pt idx="57">
                    <c:v>3/24/2023</c:v>
                  </c:pt>
                  <c:pt idx="58">
                    <c:v>3/24/2023</c:v>
                  </c:pt>
                  <c:pt idx="59">
                    <c:v>3/24/2023</c:v>
                  </c:pt>
                </c:lvl>
              </c:multiLvlStrCache>
            </c:multiLvlStrRef>
          </c:xVal>
          <c:yVal>
            <c:numRef>
              <c:f>'Experiment 2 - Graphs'!$P$3:$P$62</c:f>
              <c:numCache>
                <c:formatCode>0.0%</c:formatCode>
                <c:ptCount val="60"/>
                <c:pt idx="0">
                  <c:v>-2.3145400999999999E-2</c:v>
                </c:pt>
                <c:pt idx="1">
                  <c:v>6.8819479999999997E-3</c:v>
                </c:pt>
                <c:pt idx="2">
                  <c:v>6.4914162999999997E-2</c:v>
                </c:pt>
                <c:pt idx="3">
                  <c:v>2.8191489E-2</c:v>
                </c:pt>
                <c:pt idx="4">
                  <c:v>-2.6785713999999999E-2</c:v>
                </c:pt>
                <c:pt idx="5">
                  <c:v>0</c:v>
                </c:pt>
                <c:pt idx="6">
                  <c:v>-0.113458057</c:v>
                </c:pt>
                <c:pt idx="7">
                  <c:v>-7.843137E-3</c:v>
                </c:pt>
                <c:pt idx="8">
                  <c:v>-1.1952190999999999E-2</c:v>
                </c:pt>
                <c:pt idx="9">
                  <c:v>-1.953125E-2</c:v>
                </c:pt>
                <c:pt idx="10">
                  <c:v>-1.1627907E-2</c:v>
                </c:pt>
                <c:pt idx="11">
                  <c:v>0</c:v>
                </c:pt>
                <c:pt idx="12">
                  <c:v>-3.4815211999999998E-2</c:v>
                </c:pt>
                <c:pt idx="13">
                  <c:v>-1.7621145000000001E-2</c:v>
                </c:pt>
                <c:pt idx="14">
                  <c:v>-0.21664887899999999</c:v>
                </c:pt>
                <c:pt idx="15">
                  <c:v>-4.329004E-3</c:v>
                </c:pt>
                <c:pt idx="16">
                  <c:v>-2.1834060999999998E-2</c:v>
                </c:pt>
                <c:pt idx="17">
                  <c:v>-2.1929825E-2</c:v>
                </c:pt>
                <c:pt idx="18">
                  <c:v>-4.3577982000000001E-2</c:v>
                </c:pt>
                <c:pt idx="19">
                  <c:v>-8.2304530000000004E-3</c:v>
                </c:pt>
                <c:pt idx="20">
                  <c:v>0</c:v>
                </c:pt>
                <c:pt idx="21">
                  <c:v>-8.1967210000000006E-3</c:v>
                </c:pt>
                <c:pt idx="22">
                  <c:v>-1.2244898000000001E-2</c:v>
                </c:pt>
                <c:pt idx="23">
                  <c:v>-2.0325203E-2</c:v>
                </c:pt>
                <c:pt idx="24">
                  <c:v>-0.19883040900000001</c:v>
                </c:pt>
                <c:pt idx="25">
                  <c:v>-8.2644629999999997E-3</c:v>
                </c:pt>
                <c:pt idx="26">
                  <c:v>-4.1666669999999998E-3</c:v>
                </c:pt>
                <c:pt idx="27">
                  <c:v>-2.0833332999999999E-2</c:v>
                </c:pt>
                <c:pt idx="28">
                  <c:v>1.2295082000000001E-2</c:v>
                </c:pt>
                <c:pt idx="29" formatCode="0%">
                  <c:v>-1.2295082000000001E-2</c:v>
                </c:pt>
                <c:pt idx="30" formatCode="0%">
                  <c:v>-0.21081081099999999</c:v>
                </c:pt>
                <c:pt idx="31" formatCode="0%">
                  <c:v>-2.6905829999999999E-2</c:v>
                </c:pt>
                <c:pt idx="32" formatCode="0%">
                  <c:v>-2.7027026999999999E-2</c:v>
                </c:pt>
                <c:pt idx="33" formatCode="0%">
                  <c:v>1.7467249000000001E-2</c:v>
                </c:pt>
                <c:pt idx="34" formatCode="0%">
                  <c:v>-1.7857142999999999E-2</c:v>
                </c:pt>
                <c:pt idx="35" formatCode="0%">
                  <c:v>-2.6785713999999999E-2</c:v>
                </c:pt>
                <c:pt idx="36" formatCode="0%">
                  <c:v>-0.37668424099999998</c:v>
                </c:pt>
                <c:pt idx="38" formatCode="0%">
                  <c:v>1.3157894999999999E-2</c:v>
                </c:pt>
                <c:pt idx="39" formatCode="0%">
                  <c:v>-4.4052859999999996E-3</c:v>
                </c:pt>
                <c:pt idx="40" formatCode="0%">
                  <c:v>8.8105730000000004E-3</c:v>
                </c:pt>
                <c:pt idx="41" formatCode="0%">
                  <c:v>-8.8495580000000004E-3</c:v>
                </c:pt>
                <c:pt idx="42" formatCode="0%">
                  <c:v>-4.5454550000000003E-3</c:v>
                </c:pt>
                <c:pt idx="43">
                  <c:v>-4.3668120000000003E-3</c:v>
                </c:pt>
                <c:pt idx="44">
                  <c:v>-4.3103450000000001E-3</c:v>
                </c:pt>
                <c:pt idx="45">
                  <c:v>8.5836909999999992E-3</c:v>
                </c:pt>
                <c:pt idx="46">
                  <c:v>1.2875536E-2</c:v>
                </c:pt>
                <c:pt idx="47">
                  <c:v>-4.3668120000000003E-3</c:v>
                </c:pt>
                <c:pt idx="48">
                  <c:v>7.0298770000000003E-3</c:v>
                </c:pt>
                <c:pt idx="49">
                  <c:v>-1.6877637000000001E-2</c:v>
                </c:pt>
                <c:pt idx="50">
                  <c:v>8.2304530000000004E-3</c:v>
                </c:pt>
                <c:pt idx="51">
                  <c:v>4.1152259999999996E-3</c:v>
                </c:pt>
                <c:pt idx="52">
                  <c:v>-8.2304530000000004E-3</c:v>
                </c:pt>
                <c:pt idx="53">
                  <c:v>-1.6393443000000001E-2</c:v>
                </c:pt>
                <c:pt idx="54">
                  <c:v>-0.375</c:v>
                </c:pt>
                <c:pt idx="55">
                  <c:v>-8.6580089999999995E-3</c:v>
                </c:pt>
                <c:pt idx="56">
                  <c:v>4.2553189999999996E-3</c:v>
                </c:pt>
                <c:pt idx="57">
                  <c:v>1.2875536E-2</c:v>
                </c:pt>
                <c:pt idx="58">
                  <c:v>4.273504E-3</c:v>
                </c:pt>
                <c:pt idx="59">
                  <c:v>0</c:v>
                </c:pt>
              </c:numCache>
            </c:numRef>
          </c:yVal>
          <c:smooth val="0"/>
          <c:extLst>
            <c:ext xmlns:c16="http://schemas.microsoft.com/office/drawing/2014/chart" uri="{C3380CC4-5D6E-409C-BE32-E72D297353CC}">
              <c16:uniqueId val="{00000000-3215-4086-900A-E4BEF1DF3ECD}"/>
            </c:ext>
          </c:extLst>
        </c:ser>
        <c:ser>
          <c:idx val="1"/>
          <c:order val="1"/>
          <c:tx>
            <c:v>5 micron</c:v>
          </c:tx>
          <c:spPr>
            <a:ln w="25400" cap="rnd">
              <a:noFill/>
              <a:round/>
            </a:ln>
            <a:effectLst/>
          </c:spPr>
          <c:marker>
            <c:symbol val="circle"/>
            <c:size val="5"/>
            <c:spPr>
              <a:solidFill>
                <a:srgbClr val="81D3EB"/>
              </a:solidFill>
              <a:ln w="9525">
                <a:solidFill>
                  <a:srgbClr val="81D3EB"/>
                </a:solidFill>
              </a:ln>
              <a:effectLst/>
            </c:spPr>
          </c:marker>
          <c:xVal>
            <c:multiLvlStrRef>
              <c:f>'Experiment 2 - Graphs'!$N$3:$O$62</c:f>
              <c:multiLvlStrCache>
                <c:ptCount val="60"/>
                <c:lvl>
                  <c:pt idx="0">
                    <c:v>0</c:v>
                  </c:pt>
                  <c:pt idx="1">
                    <c:v>1</c:v>
                  </c:pt>
                  <c:pt idx="2">
                    <c:v>2</c:v>
                  </c:pt>
                  <c:pt idx="3">
                    <c:v>3</c:v>
                  </c:pt>
                  <c:pt idx="4">
                    <c:v>4</c:v>
                  </c:pt>
                  <c:pt idx="5">
                    <c:v>5</c:v>
                  </c:pt>
                  <c:pt idx="6">
                    <c:v>0</c:v>
                  </c:pt>
                  <c:pt idx="7">
                    <c:v>1</c:v>
                  </c:pt>
                  <c:pt idx="8">
                    <c:v>2</c:v>
                  </c:pt>
                  <c:pt idx="9">
                    <c:v>3</c:v>
                  </c:pt>
                  <c:pt idx="10">
                    <c:v>4</c:v>
                  </c:pt>
                  <c:pt idx="11">
                    <c:v>5</c:v>
                  </c:pt>
                  <c:pt idx="12">
                    <c:v>0</c:v>
                  </c:pt>
                  <c:pt idx="13">
                    <c:v>1</c:v>
                  </c:pt>
                  <c:pt idx="14">
                    <c:v>2</c:v>
                  </c:pt>
                  <c:pt idx="15">
                    <c:v>3</c:v>
                  </c:pt>
                  <c:pt idx="16">
                    <c:v>4</c:v>
                  </c:pt>
                  <c:pt idx="17">
                    <c:v>5</c:v>
                  </c:pt>
                  <c:pt idx="18">
                    <c:v>0</c:v>
                  </c:pt>
                  <c:pt idx="19">
                    <c:v>1</c:v>
                  </c:pt>
                  <c:pt idx="20">
                    <c:v>2</c:v>
                  </c:pt>
                  <c:pt idx="21">
                    <c:v>3</c:v>
                  </c:pt>
                  <c:pt idx="22">
                    <c:v>4</c:v>
                  </c:pt>
                  <c:pt idx="23">
                    <c:v>5</c:v>
                  </c:pt>
                  <c:pt idx="24">
                    <c:v>0</c:v>
                  </c:pt>
                  <c:pt idx="25">
                    <c:v>1</c:v>
                  </c:pt>
                  <c:pt idx="26">
                    <c:v>2</c:v>
                  </c:pt>
                  <c:pt idx="27">
                    <c:v>3</c:v>
                  </c:pt>
                  <c:pt idx="28">
                    <c:v>4</c:v>
                  </c:pt>
                  <c:pt idx="29">
                    <c:v>5</c:v>
                  </c:pt>
                  <c:pt idx="30">
                    <c:v>0</c:v>
                  </c:pt>
                  <c:pt idx="31">
                    <c:v>1</c:v>
                  </c:pt>
                  <c:pt idx="32">
                    <c:v>2</c:v>
                  </c:pt>
                  <c:pt idx="33">
                    <c:v>3</c:v>
                  </c:pt>
                  <c:pt idx="34">
                    <c:v>4</c:v>
                  </c:pt>
                  <c:pt idx="35">
                    <c:v>5</c:v>
                  </c:pt>
                  <c:pt idx="36">
                    <c:v>0</c:v>
                  </c:pt>
                  <c:pt idx="37">
                    <c:v>1</c:v>
                  </c:pt>
                  <c:pt idx="38">
                    <c:v>2</c:v>
                  </c:pt>
                  <c:pt idx="39">
                    <c:v>3</c:v>
                  </c:pt>
                  <c:pt idx="40">
                    <c:v>4</c:v>
                  </c:pt>
                  <c:pt idx="41">
                    <c:v>5</c:v>
                  </c:pt>
                  <c:pt idx="42">
                    <c:v>0</c:v>
                  </c:pt>
                  <c:pt idx="43">
                    <c:v>1</c:v>
                  </c:pt>
                  <c:pt idx="44">
                    <c:v>2</c:v>
                  </c:pt>
                  <c:pt idx="45">
                    <c:v>3</c:v>
                  </c:pt>
                  <c:pt idx="46">
                    <c:v>4</c:v>
                  </c:pt>
                  <c:pt idx="47">
                    <c:v>5</c:v>
                  </c:pt>
                  <c:pt idx="48">
                    <c:v>0</c:v>
                  </c:pt>
                  <c:pt idx="49">
                    <c:v>1</c:v>
                  </c:pt>
                  <c:pt idx="50">
                    <c:v>2</c:v>
                  </c:pt>
                  <c:pt idx="51">
                    <c:v>3</c:v>
                  </c:pt>
                  <c:pt idx="52">
                    <c:v>4</c:v>
                  </c:pt>
                  <c:pt idx="53">
                    <c:v>5</c:v>
                  </c:pt>
                  <c:pt idx="54">
                    <c:v>0</c:v>
                  </c:pt>
                  <c:pt idx="55">
                    <c:v>1</c:v>
                  </c:pt>
                  <c:pt idx="56">
                    <c:v>2</c:v>
                  </c:pt>
                  <c:pt idx="57">
                    <c:v>3</c:v>
                  </c:pt>
                  <c:pt idx="58">
                    <c:v>4</c:v>
                  </c:pt>
                  <c:pt idx="59">
                    <c:v>5</c:v>
                  </c:pt>
                </c:lvl>
                <c:lvl>
                  <c:pt idx="0">
                    <c:v>3/13/2023</c:v>
                  </c:pt>
                  <c:pt idx="1">
                    <c:v>3/13/2023</c:v>
                  </c:pt>
                  <c:pt idx="2">
                    <c:v>3/13/2023</c:v>
                  </c:pt>
                  <c:pt idx="3">
                    <c:v>3/13/2023</c:v>
                  </c:pt>
                  <c:pt idx="4">
                    <c:v>3/13/2023</c:v>
                  </c:pt>
                  <c:pt idx="5">
                    <c:v>3/13/2023</c:v>
                  </c:pt>
                  <c:pt idx="6">
                    <c:v>3/14/2023</c:v>
                  </c:pt>
                  <c:pt idx="7">
                    <c:v>3/14/2023</c:v>
                  </c:pt>
                  <c:pt idx="8">
                    <c:v>3/14/2023</c:v>
                  </c:pt>
                  <c:pt idx="9">
                    <c:v>3/14/2023</c:v>
                  </c:pt>
                  <c:pt idx="10">
                    <c:v>3/14/2023</c:v>
                  </c:pt>
                  <c:pt idx="11">
                    <c:v>3/14/2023</c:v>
                  </c:pt>
                  <c:pt idx="12">
                    <c:v>3/15/2023</c:v>
                  </c:pt>
                  <c:pt idx="13">
                    <c:v>3/15/2023</c:v>
                  </c:pt>
                  <c:pt idx="14">
                    <c:v>3/15/2023</c:v>
                  </c:pt>
                  <c:pt idx="15">
                    <c:v>3/15/2023</c:v>
                  </c:pt>
                  <c:pt idx="16">
                    <c:v>3/15/2023</c:v>
                  </c:pt>
                  <c:pt idx="17">
                    <c:v>3/15/2023</c:v>
                  </c:pt>
                  <c:pt idx="18">
                    <c:v>3/16/2023</c:v>
                  </c:pt>
                  <c:pt idx="19">
                    <c:v>3/16/2023</c:v>
                  </c:pt>
                  <c:pt idx="20">
                    <c:v>3/16/2023</c:v>
                  </c:pt>
                  <c:pt idx="21">
                    <c:v>3/16/2023</c:v>
                  </c:pt>
                  <c:pt idx="22">
                    <c:v>3/16/2023</c:v>
                  </c:pt>
                  <c:pt idx="23">
                    <c:v>3/16/2023</c:v>
                  </c:pt>
                  <c:pt idx="24">
                    <c:v>3/17/2023</c:v>
                  </c:pt>
                  <c:pt idx="25">
                    <c:v>3/17/2023</c:v>
                  </c:pt>
                  <c:pt idx="26">
                    <c:v>3/17/2023</c:v>
                  </c:pt>
                  <c:pt idx="27">
                    <c:v>3/17/2023</c:v>
                  </c:pt>
                  <c:pt idx="28">
                    <c:v>3/17/2023</c:v>
                  </c:pt>
                  <c:pt idx="29">
                    <c:v>3/17/2023</c:v>
                  </c:pt>
                  <c:pt idx="30">
                    <c:v>3/20/2023</c:v>
                  </c:pt>
                  <c:pt idx="31">
                    <c:v>3/20/2023</c:v>
                  </c:pt>
                  <c:pt idx="32">
                    <c:v>3/20/2023</c:v>
                  </c:pt>
                  <c:pt idx="33">
                    <c:v>3/20/2023</c:v>
                  </c:pt>
                  <c:pt idx="34">
                    <c:v>3/20/2023</c:v>
                  </c:pt>
                  <c:pt idx="35">
                    <c:v>3/20/2023</c:v>
                  </c:pt>
                  <c:pt idx="36">
                    <c:v>3/21/2023</c:v>
                  </c:pt>
                  <c:pt idx="37">
                    <c:v>3/21/2023</c:v>
                  </c:pt>
                  <c:pt idx="38">
                    <c:v>3/21/2023</c:v>
                  </c:pt>
                  <c:pt idx="39">
                    <c:v>3/21/2023</c:v>
                  </c:pt>
                  <c:pt idx="40">
                    <c:v>3/21/2023</c:v>
                  </c:pt>
                  <c:pt idx="41">
                    <c:v>3/21/2023</c:v>
                  </c:pt>
                  <c:pt idx="42">
                    <c:v>3/22/2023</c:v>
                  </c:pt>
                  <c:pt idx="43">
                    <c:v>3/22/2023</c:v>
                  </c:pt>
                  <c:pt idx="44">
                    <c:v>3/22/2023</c:v>
                  </c:pt>
                  <c:pt idx="45">
                    <c:v>3/22/2023</c:v>
                  </c:pt>
                  <c:pt idx="46">
                    <c:v>3/22/2023</c:v>
                  </c:pt>
                  <c:pt idx="47">
                    <c:v>3/22/2023</c:v>
                  </c:pt>
                  <c:pt idx="48">
                    <c:v>3/23/2023</c:v>
                  </c:pt>
                  <c:pt idx="49">
                    <c:v>3/23/2023</c:v>
                  </c:pt>
                  <c:pt idx="50">
                    <c:v>3/23/2023</c:v>
                  </c:pt>
                  <c:pt idx="51">
                    <c:v>3/23/2023</c:v>
                  </c:pt>
                  <c:pt idx="52">
                    <c:v>3/23/2023</c:v>
                  </c:pt>
                  <c:pt idx="53">
                    <c:v>3/23/2023</c:v>
                  </c:pt>
                  <c:pt idx="54">
                    <c:v>3/24/2023</c:v>
                  </c:pt>
                  <c:pt idx="55">
                    <c:v>3/24/2023</c:v>
                  </c:pt>
                  <c:pt idx="56">
                    <c:v>3/24/2023</c:v>
                  </c:pt>
                  <c:pt idx="57">
                    <c:v>3/24/2023</c:v>
                  </c:pt>
                  <c:pt idx="58">
                    <c:v>3/24/2023</c:v>
                  </c:pt>
                  <c:pt idx="59">
                    <c:v>3/24/2023</c:v>
                  </c:pt>
                </c:lvl>
              </c:multiLvlStrCache>
            </c:multiLvlStrRef>
          </c:xVal>
          <c:yVal>
            <c:numRef>
              <c:f>'Experiment 2 - Graphs'!$Q$3:$Q$62</c:f>
              <c:numCache>
                <c:formatCode>0.0%</c:formatCode>
                <c:ptCount val="60"/>
                <c:pt idx="0">
                  <c:v>-7.4183975999999999E-2</c:v>
                </c:pt>
                <c:pt idx="1">
                  <c:v>5.2938059999999999E-3</c:v>
                </c:pt>
                <c:pt idx="2">
                  <c:v>1.5021458999999999E-2</c:v>
                </c:pt>
                <c:pt idx="3">
                  <c:v>-1.0106383E-2</c:v>
                </c:pt>
                <c:pt idx="4">
                  <c:v>0.15892857099999999</c:v>
                </c:pt>
                <c:pt idx="5">
                  <c:v>8.8495580000000004E-3</c:v>
                </c:pt>
                <c:pt idx="6">
                  <c:v>-0.12673506300000001</c:v>
                </c:pt>
                <c:pt idx="7">
                  <c:v>-1.5686275E-2</c:v>
                </c:pt>
                <c:pt idx="8">
                  <c:v>5.9760955999999997E-2</c:v>
                </c:pt>
                <c:pt idx="9">
                  <c:v>-1.5625E-2</c:v>
                </c:pt>
                <c:pt idx="10">
                  <c:v>7.7519379999999999E-3</c:v>
                </c:pt>
                <c:pt idx="11">
                  <c:v>3.8314180000000001E-3</c:v>
                </c:pt>
                <c:pt idx="12">
                  <c:v>-0.231922871</c:v>
                </c:pt>
                <c:pt idx="13">
                  <c:v>-1.3215859E-2</c:v>
                </c:pt>
                <c:pt idx="14">
                  <c:v>-0.24866595499999999</c:v>
                </c:pt>
                <c:pt idx="15">
                  <c:v>-1.7316017E-2</c:v>
                </c:pt>
                <c:pt idx="16">
                  <c:v>-4.8034934000000001E-2</c:v>
                </c:pt>
                <c:pt idx="17">
                  <c:v>-3.0701754000000001E-2</c:v>
                </c:pt>
                <c:pt idx="18">
                  <c:v>-0.10206422</c:v>
                </c:pt>
                <c:pt idx="19">
                  <c:v>-4.1152259999999996E-3</c:v>
                </c:pt>
                <c:pt idx="20">
                  <c:v>4.0816330000000003E-3</c:v>
                </c:pt>
                <c:pt idx="21">
                  <c:v>-8.1967210000000006E-3</c:v>
                </c:pt>
                <c:pt idx="22">
                  <c:v>-1.2244898000000001E-2</c:v>
                </c:pt>
                <c:pt idx="23">
                  <c:v>-1.6260163000000001E-2</c:v>
                </c:pt>
                <c:pt idx="24">
                  <c:v>-0.14035087700000001</c:v>
                </c:pt>
                <c:pt idx="25">
                  <c:v>-8.2644629999999997E-3</c:v>
                </c:pt>
                <c:pt idx="26">
                  <c:v>-8.3333330000000001E-3</c:v>
                </c:pt>
                <c:pt idx="27">
                  <c:v>-2.5000000000000001E-2</c:v>
                </c:pt>
                <c:pt idx="28">
                  <c:v>1.2295082000000001E-2</c:v>
                </c:pt>
                <c:pt idx="29">
                  <c:v>-8.1967210000000006E-3</c:v>
                </c:pt>
                <c:pt idx="30">
                  <c:v>-0.22162162199999999</c:v>
                </c:pt>
                <c:pt idx="31">
                  <c:v>-3.5874439000000001E-2</c:v>
                </c:pt>
                <c:pt idx="32">
                  <c:v>-3.1531532000000001E-2</c:v>
                </c:pt>
                <c:pt idx="33">
                  <c:v>3.0567686E-2</c:v>
                </c:pt>
                <c:pt idx="34">
                  <c:v>-1.7857142999999999E-2</c:v>
                </c:pt>
                <c:pt idx="35">
                  <c:v>-4.0178571000000003E-2</c:v>
                </c:pt>
                <c:pt idx="36">
                  <c:v>-0.318101933</c:v>
                </c:pt>
                <c:pt idx="38">
                  <c:v>8.7719300000000007E-3</c:v>
                </c:pt>
                <c:pt idx="39">
                  <c:v>0</c:v>
                </c:pt>
                <c:pt idx="40">
                  <c:v>-8.8105730000000004E-3</c:v>
                </c:pt>
                <c:pt idx="41">
                  <c:v>4.4247790000000002E-3</c:v>
                </c:pt>
                <c:pt idx="42">
                  <c:v>-3.6363635999999998E-2</c:v>
                </c:pt>
                <c:pt idx="43">
                  <c:v>4.3668120000000003E-3</c:v>
                </c:pt>
                <c:pt idx="44">
                  <c:v>3.4482759000000002E-2</c:v>
                </c:pt>
                <c:pt idx="45">
                  <c:v>0</c:v>
                </c:pt>
                <c:pt idx="46">
                  <c:v>2.1459227000000001E-2</c:v>
                </c:pt>
                <c:pt idx="47">
                  <c:v>-4.3668120000000003E-3</c:v>
                </c:pt>
                <c:pt idx="48">
                  <c:v>5.0966607999999997E-2</c:v>
                </c:pt>
                <c:pt idx="49">
                  <c:v>-1.2658228000000001E-2</c:v>
                </c:pt>
                <c:pt idx="50">
                  <c:v>1.6460905000000001E-2</c:v>
                </c:pt>
                <c:pt idx="51">
                  <c:v>4.1152259999999996E-3</c:v>
                </c:pt>
                <c:pt idx="52">
                  <c:v>-4.1152259999999996E-3</c:v>
                </c:pt>
                <c:pt idx="53">
                  <c:v>-8.1967210000000006E-3</c:v>
                </c:pt>
                <c:pt idx="54">
                  <c:v>-0.303030303</c:v>
                </c:pt>
                <c:pt idx="55">
                  <c:v>-4.329004E-3</c:v>
                </c:pt>
                <c:pt idx="56">
                  <c:v>8.5106379999999992E-3</c:v>
                </c:pt>
                <c:pt idx="57">
                  <c:v>-4.2918449999999999E-3</c:v>
                </c:pt>
                <c:pt idx="58">
                  <c:v>-1.2820513E-2</c:v>
                </c:pt>
                <c:pt idx="59">
                  <c:v>8.5106379999999992E-3</c:v>
                </c:pt>
              </c:numCache>
            </c:numRef>
          </c:yVal>
          <c:smooth val="0"/>
          <c:extLst>
            <c:ext xmlns:c16="http://schemas.microsoft.com/office/drawing/2014/chart" uri="{C3380CC4-5D6E-409C-BE32-E72D297353CC}">
              <c16:uniqueId val="{00000001-3215-4086-900A-E4BEF1DF3ECD}"/>
            </c:ext>
          </c:extLst>
        </c:ser>
        <c:ser>
          <c:idx val="2"/>
          <c:order val="2"/>
          <c:tx>
            <c:v>NF</c:v>
          </c:tx>
          <c:spPr>
            <a:ln w="25400" cap="rnd">
              <a:noFill/>
              <a:round/>
            </a:ln>
            <a:effectLst/>
          </c:spPr>
          <c:marker>
            <c:symbol val="circle"/>
            <c:size val="5"/>
            <c:spPr>
              <a:solidFill>
                <a:srgbClr val="AB0520"/>
              </a:solidFill>
              <a:ln w="9525">
                <a:solidFill>
                  <a:srgbClr val="AB0520"/>
                </a:solidFill>
              </a:ln>
              <a:effectLst/>
            </c:spPr>
          </c:marker>
          <c:xVal>
            <c:multiLvlStrRef>
              <c:f>'Experiment 2 - Graphs'!$N$3:$O$62</c:f>
              <c:multiLvlStrCache>
                <c:ptCount val="60"/>
                <c:lvl>
                  <c:pt idx="0">
                    <c:v>0</c:v>
                  </c:pt>
                  <c:pt idx="1">
                    <c:v>1</c:v>
                  </c:pt>
                  <c:pt idx="2">
                    <c:v>2</c:v>
                  </c:pt>
                  <c:pt idx="3">
                    <c:v>3</c:v>
                  </c:pt>
                  <c:pt idx="4">
                    <c:v>4</c:v>
                  </c:pt>
                  <c:pt idx="5">
                    <c:v>5</c:v>
                  </c:pt>
                  <c:pt idx="6">
                    <c:v>0</c:v>
                  </c:pt>
                  <c:pt idx="7">
                    <c:v>1</c:v>
                  </c:pt>
                  <c:pt idx="8">
                    <c:v>2</c:v>
                  </c:pt>
                  <c:pt idx="9">
                    <c:v>3</c:v>
                  </c:pt>
                  <c:pt idx="10">
                    <c:v>4</c:v>
                  </c:pt>
                  <c:pt idx="11">
                    <c:v>5</c:v>
                  </c:pt>
                  <c:pt idx="12">
                    <c:v>0</c:v>
                  </c:pt>
                  <c:pt idx="13">
                    <c:v>1</c:v>
                  </c:pt>
                  <c:pt idx="14">
                    <c:v>2</c:v>
                  </c:pt>
                  <c:pt idx="15">
                    <c:v>3</c:v>
                  </c:pt>
                  <c:pt idx="16">
                    <c:v>4</c:v>
                  </c:pt>
                  <c:pt idx="17">
                    <c:v>5</c:v>
                  </c:pt>
                  <c:pt idx="18">
                    <c:v>0</c:v>
                  </c:pt>
                  <c:pt idx="19">
                    <c:v>1</c:v>
                  </c:pt>
                  <c:pt idx="20">
                    <c:v>2</c:v>
                  </c:pt>
                  <c:pt idx="21">
                    <c:v>3</c:v>
                  </c:pt>
                  <c:pt idx="22">
                    <c:v>4</c:v>
                  </c:pt>
                  <c:pt idx="23">
                    <c:v>5</c:v>
                  </c:pt>
                  <c:pt idx="24">
                    <c:v>0</c:v>
                  </c:pt>
                  <c:pt idx="25">
                    <c:v>1</c:v>
                  </c:pt>
                  <c:pt idx="26">
                    <c:v>2</c:v>
                  </c:pt>
                  <c:pt idx="27">
                    <c:v>3</c:v>
                  </c:pt>
                  <c:pt idx="28">
                    <c:v>4</c:v>
                  </c:pt>
                  <c:pt idx="29">
                    <c:v>5</c:v>
                  </c:pt>
                  <c:pt idx="30">
                    <c:v>0</c:v>
                  </c:pt>
                  <c:pt idx="31">
                    <c:v>1</c:v>
                  </c:pt>
                  <c:pt idx="32">
                    <c:v>2</c:v>
                  </c:pt>
                  <c:pt idx="33">
                    <c:v>3</c:v>
                  </c:pt>
                  <c:pt idx="34">
                    <c:v>4</c:v>
                  </c:pt>
                  <c:pt idx="35">
                    <c:v>5</c:v>
                  </c:pt>
                  <c:pt idx="36">
                    <c:v>0</c:v>
                  </c:pt>
                  <c:pt idx="37">
                    <c:v>1</c:v>
                  </c:pt>
                  <c:pt idx="38">
                    <c:v>2</c:v>
                  </c:pt>
                  <c:pt idx="39">
                    <c:v>3</c:v>
                  </c:pt>
                  <c:pt idx="40">
                    <c:v>4</c:v>
                  </c:pt>
                  <c:pt idx="41">
                    <c:v>5</c:v>
                  </c:pt>
                  <c:pt idx="42">
                    <c:v>0</c:v>
                  </c:pt>
                  <c:pt idx="43">
                    <c:v>1</c:v>
                  </c:pt>
                  <c:pt idx="44">
                    <c:v>2</c:v>
                  </c:pt>
                  <c:pt idx="45">
                    <c:v>3</c:v>
                  </c:pt>
                  <c:pt idx="46">
                    <c:v>4</c:v>
                  </c:pt>
                  <c:pt idx="47">
                    <c:v>5</c:v>
                  </c:pt>
                  <c:pt idx="48">
                    <c:v>0</c:v>
                  </c:pt>
                  <c:pt idx="49">
                    <c:v>1</c:v>
                  </c:pt>
                  <c:pt idx="50">
                    <c:v>2</c:v>
                  </c:pt>
                  <c:pt idx="51">
                    <c:v>3</c:v>
                  </c:pt>
                  <c:pt idx="52">
                    <c:v>4</c:v>
                  </c:pt>
                  <c:pt idx="53">
                    <c:v>5</c:v>
                  </c:pt>
                  <c:pt idx="54">
                    <c:v>0</c:v>
                  </c:pt>
                  <c:pt idx="55">
                    <c:v>1</c:v>
                  </c:pt>
                  <c:pt idx="56">
                    <c:v>2</c:v>
                  </c:pt>
                  <c:pt idx="57">
                    <c:v>3</c:v>
                  </c:pt>
                  <c:pt idx="58">
                    <c:v>4</c:v>
                  </c:pt>
                  <c:pt idx="59">
                    <c:v>5</c:v>
                  </c:pt>
                </c:lvl>
                <c:lvl>
                  <c:pt idx="0">
                    <c:v>3/13/2023</c:v>
                  </c:pt>
                  <c:pt idx="1">
                    <c:v>3/13/2023</c:v>
                  </c:pt>
                  <c:pt idx="2">
                    <c:v>3/13/2023</c:v>
                  </c:pt>
                  <c:pt idx="3">
                    <c:v>3/13/2023</c:v>
                  </c:pt>
                  <c:pt idx="4">
                    <c:v>3/13/2023</c:v>
                  </c:pt>
                  <c:pt idx="5">
                    <c:v>3/13/2023</c:v>
                  </c:pt>
                  <c:pt idx="6">
                    <c:v>3/14/2023</c:v>
                  </c:pt>
                  <c:pt idx="7">
                    <c:v>3/14/2023</c:v>
                  </c:pt>
                  <c:pt idx="8">
                    <c:v>3/14/2023</c:v>
                  </c:pt>
                  <c:pt idx="9">
                    <c:v>3/14/2023</c:v>
                  </c:pt>
                  <c:pt idx="10">
                    <c:v>3/14/2023</c:v>
                  </c:pt>
                  <c:pt idx="11">
                    <c:v>3/14/2023</c:v>
                  </c:pt>
                  <c:pt idx="12">
                    <c:v>3/15/2023</c:v>
                  </c:pt>
                  <c:pt idx="13">
                    <c:v>3/15/2023</c:v>
                  </c:pt>
                  <c:pt idx="14">
                    <c:v>3/15/2023</c:v>
                  </c:pt>
                  <c:pt idx="15">
                    <c:v>3/15/2023</c:v>
                  </c:pt>
                  <c:pt idx="16">
                    <c:v>3/15/2023</c:v>
                  </c:pt>
                  <c:pt idx="17">
                    <c:v>3/15/2023</c:v>
                  </c:pt>
                  <c:pt idx="18">
                    <c:v>3/16/2023</c:v>
                  </c:pt>
                  <c:pt idx="19">
                    <c:v>3/16/2023</c:v>
                  </c:pt>
                  <c:pt idx="20">
                    <c:v>3/16/2023</c:v>
                  </c:pt>
                  <c:pt idx="21">
                    <c:v>3/16/2023</c:v>
                  </c:pt>
                  <c:pt idx="22">
                    <c:v>3/16/2023</c:v>
                  </c:pt>
                  <c:pt idx="23">
                    <c:v>3/16/2023</c:v>
                  </c:pt>
                  <c:pt idx="24">
                    <c:v>3/17/2023</c:v>
                  </c:pt>
                  <c:pt idx="25">
                    <c:v>3/17/2023</c:v>
                  </c:pt>
                  <c:pt idx="26">
                    <c:v>3/17/2023</c:v>
                  </c:pt>
                  <c:pt idx="27">
                    <c:v>3/17/2023</c:v>
                  </c:pt>
                  <c:pt idx="28">
                    <c:v>3/17/2023</c:v>
                  </c:pt>
                  <c:pt idx="29">
                    <c:v>3/17/2023</c:v>
                  </c:pt>
                  <c:pt idx="30">
                    <c:v>3/20/2023</c:v>
                  </c:pt>
                  <c:pt idx="31">
                    <c:v>3/20/2023</c:v>
                  </c:pt>
                  <c:pt idx="32">
                    <c:v>3/20/2023</c:v>
                  </c:pt>
                  <c:pt idx="33">
                    <c:v>3/20/2023</c:v>
                  </c:pt>
                  <c:pt idx="34">
                    <c:v>3/20/2023</c:v>
                  </c:pt>
                  <c:pt idx="35">
                    <c:v>3/20/2023</c:v>
                  </c:pt>
                  <c:pt idx="36">
                    <c:v>3/21/2023</c:v>
                  </c:pt>
                  <c:pt idx="37">
                    <c:v>3/21/2023</c:v>
                  </c:pt>
                  <c:pt idx="38">
                    <c:v>3/21/2023</c:v>
                  </c:pt>
                  <c:pt idx="39">
                    <c:v>3/21/2023</c:v>
                  </c:pt>
                  <c:pt idx="40">
                    <c:v>3/21/2023</c:v>
                  </c:pt>
                  <c:pt idx="41">
                    <c:v>3/21/2023</c:v>
                  </c:pt>
                  <c:pt idx="42">
                    <c:v>3/22/2023</c:v>
                  </c:pt>
                  <c:pt idx="43">
                    <c:v>3/22/2023</c:v>
                  </c:pt>
                  <c:pt idx="44">
                    <c:v>3/22/2023</c:v>
                  </c:pt>
                  <c:pt idx="45">
                    <c:v>3/22/2023</c:v>
                  </c:pt>
                  <c:pt idx="46">
                    <c:v>3/22/2023</c:v>
                  </c:pt>
                  <c:pt idx="47">
                    <c:v>3/22/2023</c:v>
                  </c:pt>
                  <c:pt idx="48">
                    <c:v>3/23/2023</c:v>
                  </c:pt>
                  <c:pt idx="49">
                    <c:v>3/23/2023</c:v>
                  </c:pt>
                  <c:pt idx="50">
                    <c:v>3/23/2023</c:v>
                  </c:pt>
                  <c:pt idx="51">
                    <c:v>3/23/2023</c:v>
                  </c:pt>
                  <c:pt idx="52">
                    <c:v>3/23/2023</c:v>
                  </c:pt>
                  <c:pt idx="53">
                    <c:v>3/23/2023</c:v>
                  </c:pt>
                  <c:pt idx="54">
                    <c:v>3/24/2023</c:v>
                  </c:pt>
                  <c:pt idx="55">
                    <c:v>3/24/2023</c:v>
                  </c:pt>
                  <c:pt idx="56">
                    <c:v>3/24/2023</c:v>
                  </c:pt>
                  <c:pt idx="57">
                    <c:v>3/24/2023</c:v>
                  </c:pt>
                  <c:pt idx="58">
                    <c:v>3/24/2023</c:v>
                  </c:pt>
                  <c:pt idx="59">
                    <c:v>3/24/2023</c:v>
                  </c:pt>
                </c:lvl>
              </c:multiLvlStrCache>
            </c:multiLvlStrRef>
          </c:xVal>
          <c:yVal>
            <c:numRef>
              <c:f>'Experiment 2 - Graphs'!$R$3:$R$62</c:f>
              <c:numCache>
                <c:formatCode>0.0%</c:formatCode>
                <c:ptCount val="60"/>
                <c:pt idx="0">
                  <c:v>0.44510385800000002</c:v>
                </c:pt>
                <c:pt idx="1">
                  <c:v>0.49020645800000001</c:v>
                </c:pt>
                <c:pt idx="2">
                  <c:v>0.49463519299999997</c:v>
                </c:pt>
                <c:pt idx="3">
                  <c:v>0.48882978700000002</c:v>
                </c:pt>
                <c:pt idx="4">
                  <c:v>0.55000000000000004</c:v>
                </c:pt>
                <c:pt idx="5">
                  <c:v>0.54867256600000003</c:v>
                </c:pt>
                <c:pt idx="6">
                  <c:v>0.353047677</c:v>
                </c:pt>
                <c:pt idx="7">
                  <c:v>0.565098039</c:v>
                </c:pt>
                <c:pt idx="8">
                  <c:v>0.55179282900000004</c:v>
                </c:pt>
                <c:pt idx="9">
                  <c:v>0.54531249999999998</c:v>
                </c:pt>
                <c:pt idx="10">
                  <c:v>0.54573643400000005</c:v>
                </c:pt>
                <c:pt idx="11">
                  <c:v>0.54099616900000003</c:v>
                </c:pt>
                <c:pt idx="12">
                  <c:v>0.431173005</c:v>
                </c:pt>
                <c:pt idx="13">
                  <c:v>0.52775330399999998</c:v>
                </c:pt>
                <c:pt idx="14">
                  <c:v>0.43810031999999999</c:v>
                </c:pt>
                <c:pt idx="15">
                  <c:v>0.53679653699999996</c:v>
                </c:pt>
                <c:pt idx="16">
                  <c:v>0.51266375500000005</c:v>
                </c:pt>
                <c:pt idx="17">
                  <c:v>0.52587719300000002</c:v>
                </c:pt>
                <c:pt idx="18">
                  <c:v>0.350917431</c:v>
                </c:pt>
                <c:pt idx="19">
                  <c:v>0.52263374500000004</c:v>
                </c:pt>
                <c:pt idx="20">
                  <c:v>0.52612244900000005</c:v>
                </c:pt>
                <c:pt idx="21">
                  <c:v>0.51967213099999998</c:v>
                </c:pt>
                <c:pt idx="22">
                  <c:v>0.51632653100000003</c:v>
                </c:pt>
                <c:pt idx="23">
                  <c:v>0.50284552800000004</c:v>
                </c:pt>
                <c:pt idx="24">
                  <c:v>0.31578947400000001</c:v>
                </c:pt>
                <c:pt idx="25">
                  <c:v>0.51859504099999998</c:v>
                </c:pt>
                <c:pt idx="26">
                  <c:v>0.51624999999999999</c:v>
                </c:pt>
                <c:pt idx="27">
                  <c:v>0.51333333299999995</c:v>
                </c:pt>
                <c:pt idx="28">
                  <c:v>0.51434426200000005</c:v>
                </c:pt>
                <c:pt idx="29">
                  <c:v>0.49344262300000002</c:v>
                </c:pt>
                <c:pt idx="30">
                  <c:v>0.39459459499999999</c:v>
                </c:pt>
                <c:pt idx="31">
                  <c:v>0.50717488799999999</c:v>
                </c:pt>
                <c:pt idx="32">
                  <c:v>0.49549549500000001</c:v>
                </c:pt>
                <c:pt idx="33">
                  <c:v>0.516593886</c:v>
                </c:pt>
                <c:pt idx="34">
                  <c:v>0.492857143</c:v>
                </c:pt>
                <c:pt idx="35">
                  <c:v>0.45089285699999998</c:v>
                </c:pt>
                <c:pt idx="36">
                  <c:v>0.34212068000000001</c:v>
                </c:pt>
                <c:pt idx="38">
                  <c:v>0.51535087700000004</c:v>
                </c:pt>
                <c:pt idx="39">
                  <c:v>0.49735682799999997</c:v>
                </c:pt>
                <c:pt idx="40">
                  <c:v>0.49515418500000002</c:v>
                </c:pt>
                <c:pt idx="41">
                  <c:v>0.480973451</c:v>
                </c:pt>
                <c:pt idx="42">
                  <c:v>0.47727272700000001</c:v>
                </c:pt>
                <c:pt idx="43">
                  <c:v>0.493449782</c:v>
                </c:pt>
                <c:pt idx="44">
                  <c:v>0.49655172400000003</c:v>
                </c:pt>
                <c:pt idx="45">
                  <c:v>0.47339055800000002</c:v>
                </c:pt>
                <c:pt idx="46">
                  <c:v>0.50472103000000001</c:v>
                </c:pt>
                <c:pt idx="47">
                  <c:v>0.49475982499999999</c:v>
                </c:pt>
                <c:pt idx="48">
                  <c:v>0.36965436400000001</c:v>
                </c:pt>
                <c:pt idx="49">
                  <c:v>0.49198312199999999</c:v>
                </c:pt>
                <c:pt idx="50">
                  <c:v>0.50082304499999997</c:v>
                </c:pt>
                <c:pt idx="51">
                  <c:v>0.49876543200000001</c:v>
                </c:pt>
                <c:pt idx="52">
                  <c:v>0.49382715999999999</c:v>
                </c:pt>
                <c:pt idx="53">
                  <c:v>0.48360655699999999</c:v>
                </c:pt>
                <c:pt idx="54">
                  <c:v>0.16666666699999999</c:v>
                </c:pt>
                <c:pt idx="55">
                  <c:v>0.50043289999999996</c:v>
                </c:pt>
                <c:pt idx="56">
                  <c:v>0.50765957399999995</c:v>
                </c:pt>
                <c:pt idx="57">
                  <c:v>0.50300429199999996</c:v>
                </c:pt>
                <c:pt idx="58">
                  <c:v>0.49059829100000002</c:v>
                </c:pt>
                <c:pt idx="59">
                  <c:v>0.48893617</c:v>
                </c:pt>
              </c:numCache>
            </c:numRef>
          </c:yVal>
          <c:smooth val="0"/>
          <c:extLst>
            <c:ext xmlns:c16="http://schemas.microsoft.com/office/drawing/2014/chart" uri="{C3380CC4-5D6E-409C-BE32-E72D297353CC}">
              <c16:uniqueId val="{00000002-3215-4086-900A-E4BEF1DF3ECD}"/>
            </c:ext>
          </c:extLst>
        </c:ser>
        <c:dLbls>
          <c:showLegendKey val="0"/>
          <c:showVal val="0"/>
          <c:showCatName val="0"/>
          <c:showSerName val="0"/>
          <c:showPercent val="0"/>
          <c:showBubbleSize val="0"/>
        </c:dLbls>
        <c:axId val="1391524024"/>
        <c:axId val="1391519224"/>
      </c:scatterChart>
      <c:valAx>
        <c:axId val="1391524024"/>
        <c:scaling>
          <c:orientation val="minMax"/>
          <c:max val="63"/>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1391519224"/>
        <c:crosses val="autoZero"/>
        <c:crossBetween val="midCat"/>
        <c:majorUnit val="6"/>
      </c:valAx>
      <c:valAx>
        <c:axId val="1391519224"/>
        <c:scaling>
          <c:orientation val="minMax"/>
        </c:scaling>
        <c:delete val="0"/>
        <c:axPos val="l"/>
        <c:title>
          <c:tx>
            <c:rich>
              <a:bodyPr rot="-5400000" spcFirstLastPara="1" vertOverflow="ellipsis" vert="horz" wrap="square" anchor="ctr" anchorCtr="1"/>
              <a:lstStyle/>
              <a:p>
                <a:pPr>
                  <a:defRPr sz="1600" b="0" i="0" u="none" strike="noStrike" kern="1200" baseline="0">
                    <a:solidFill>
                      <a:srgbClr val="0C234B"/>
                    </a:solidFill>
                    <a:latin typeface="Times New Roman" panose="02020603050405020304" pitchFamily="18" charset="0"/>
                    <a:ea typeface="+mn-ea"/>
                    <a:cs typeface="Times New Roman" panose="02020603050405020304" pitchFamily="18" charset="0"/>
                  </a:defRPr>
                </a:pPr>
                <a:r>
                  <a:rPr lang="en-US" sz="1600" dirty="0">
                    <a:solidFill>
                      <a:srgbClr val="0C234B"/>
                    </a:solidFill>
                  </a:rPr>
                  <a:t>Rejection</a:t>
                </a:r>
              </a:p>
            </c:rich>
          </c:tx>
          <c:layout>
            <c:manualLayout>
              <c:xMode val="edge"/>
              <c:yMode val="edge"/>
              <c:x val="7.3937153419593345E-3"/>
              <c:y val="0.2740974399250515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0C234B"/>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0"/>
          <a:lstStyle/>
          <a:p>
            <a:pPr>
              <a:defRPr sz="1400" b="0" i="0" u="none" strike="noStrike" kern="1200" baseline="0">
                <a:solidFill>
                  <a:srgbClr val="0C234B"/>
                </a:solidFill>
                <a:latin typeface="Times New Roman" panose="02020603050405020304" pitchFamily="18" charset="0"/>
                <a:ea typeface="+mn-ea"/>
                <a:cs typeface="Times New Roman" panose="02020603050405020304" pitchFamily="18" charset="0"/>
              </a:defRPr>
            </a:pPr>
            <a:endParaRPr lang="en-US"/>
          </a:p>
        </c:txPr>
        <c:crossAx val="1391524024"/>
        <c:crosses val="autoZero"/>
        <c:crossBetween val="midCat"/>
      </c:valAx>
      <c:spPr>
        <a:noFill/>
        <a:ln w="12700">
          <a:solidFill>
            <a:schemeClr val="tx1"/>
          </a:solidFill>
        </a:ln>
        <a:effectLst/>
      </c:spPr>
    </c:plotArea>
    <c:legend>
      <c:legendPos val="b"/>
      <c:layout>
        <c:manualLayout>
          <c:xMode val="edge"/>
          <c:yMode val="edge"/>
          <c:x val="0.46688983655231636"/>
          <c:y val="0.7443604718852006"/>
          <c:w val="0.44329961527452322"/>
          <c:h val="5.9055850849464589E-2"/>
        </c:manualLayout>
      </c:layout>
      <c:overlay val="0"/>
      <c:spPr>
        <a:solidFill>
          <a:schemeClr val="bg1"/>
        </a:solidFill>
        <a:ln w="12700">
          <a:solidFill>
            <a:schemeClr val="tx1"/>
          </a:solid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77F88-BE29-4FCD-ADAE-6B9D2BF128F9}" type="datetimeFigureOut">
              <a:rPr lang="en-US" smtClean="0"/>
              <a:t>4/14/2023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1ABA8-4C61-4BA3-B3A4-9F387748E0C7}" type="slidenum">
              <a:rPr lang="en-US" smtClean="0"/>
              <a:t>‹#›</a:t>
            </a:fld>
            <a:endParaRPr lang="en-US"/>
          </a:p>
        </p:txBody>
      </p:sp>
    </p:spTree>
    <p:extLst>
      <p:ext uri="{BB962C8B-B14F-4D97-AF65-F5344CB8AC3E}">
        <p14:creationId xmlns:p14="http://schemas.microsoft.com/office/powerpoint/2010/main" val="3557624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Usually operated under continuous operation, however, when it’s paired with solar power, the system only operates during daylight hours</a:t>
            </a:r>
          </a:p>
        </p:txBody>
      </p:sp>
      <p:sp>
        <p:nvSpPr>
          <p:cNvPr id="4" name="Slide Number Placeholder 3"/>
          <p:cNvSpPr>
            <a:spLocks noGrp="1"/>
          </p:cNvSpPr>
          <p:nvPr>
            <p:ph type="sldNum" sz="quarter" idx="5"/>
          </p:nvPr>
        </p:nvSpPr>
        <p:spPr/>
        <p:txBody>
          <a:bodyPr/>
          <a:lstStyle/>
          <a:p>
            <a:fld id="{1DD1ABA8-4C61-4BA3-B3A4-9F387748E0C7}" type="slidenum">
              <a:rPr lang="en-US" smtClean="0"/>
              <a:t>3</a:t>
            </a:fld>
            <a:endParaRPr lang="en-US"/>
          </a:p>
        </p:txBody>
      </p:sp>
    </p:spTree>
    <p:extLst>
      <p:ext uri="{BB962C8B-B14F-4D97-AF65-F5344CB8AC3E}">
        <p14:creationId xmlns:p14="http://schemas.microsoft.com/office/powerpoint/2010/main" val="4043782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D1ABA8-4C61-4BA3-B3A4-9F387748E0C7}" type="slidenum">
              <a:rPr lang="en-US" smtClean="0"/>
              <a:t>7</a:t>
            </a:fld>
            <a:endParaRPr lang="en-US"/>
          </a:p>
        </p:txBody>
      </p:sp>
    </p:spTree>
    <p:extLst>
      <p:ext uri="{BB962C8B-B14F-4D97-AF65-F5344CB8AC3E}">
        <p14:creationId xmlns:p14="http://schemas.microsoft.com/office/powerpoint/2010/main" val="3089487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Troubleshooting and replacements, it’s research so everything that can, will go wrong, lessons learned</a:t>
            </a:r>
          </a:p>
          <a:p>
            <a:endParaRPr lang="en-US" dirty="0"/>
          </a:p>
        </p:txBody>
      </p:sp>
      <p:sp>
        <p:nvSpPr>
          <p:cNvPr id="4" name="Slide Number Placeholder 3"/>
          <p:cNvSpPr>
            <a:spLocks noGrp="1"/>
          </p:cNvSpPr>
          <p:nvPr>
            <p:ph type="sldNum" sz="quarter" idx="5"/>
          </p:nvPr>
        </p:nvSpPr>
        <p:spPr/>
        <p:txBody>
          <a:bodyPr/>
          <a:lstStyle/>
          <a:p>
            <a:fld id="{1DD1ABA8-4C61-4BA3-B3A4-9F387748E0C7}" type="slidenum">
              <a:rPr lang="en-US" smtClean="0"/>
              <a:t>8</a:t>
            </a:fld>
            <a:endParaRPr lang="en-US"/>
          </a:p>
        </p:txBody>
      </p:sp>
    </p:spTree>
    <p:extLst>
      <p:ext uri="{BB962C8B-B14F-4D97-AF65-F5344CB8AC3E}">
        <p14:creationId xmlns:p14="http://schemas.microsoft.com/office/powerpoint/2010/main" val="2677113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Determine the effects of intermittent operation on membrane fouling</a:t>
            </a:r>
          </a:p>
        </p:txBody>
      </p:sp>
      <p:sp>
        <p:nvSpPr>
          <p:cNvPr id="4" name="Slide Number Placeholder 3"/>
          <p:cNvSpPr>
            <a:spLocks noGrp="1"/>
          </p:cNvSpPr>
          <p:nvPr>
            <p:ph type="sldNum" sz="quarter" idx="5"/>
          </p:nvPr>
        </p:nvSpPr>
        <p:spPr/>
        <p:txBody>
          <a:bodyPr/>
          <a:lstStyle/>
          <a:p>
            <a:fld id="{1DD1ABA8-4C61-4BA3-B3A4-9F387748E0C7}" type="slidenum">
              <a:rPr lang="en-US" smtClean="0"/>
              <a:t>10</a:t>
            </a:fld>
            <a:endParaRPr lang="en-US"/>
          </a:p>
        </p:txBody>
      </p:sp>
    </p:spTree>
    <p:extLst>
      <p:ext uri="{BB962C8B-B14F-4D97-AF65-F5344CB8AC3E}">
        <p14:creationId xmlns:p14="http://schemas.microsoft.com/office/powerpoint/2010/main" val="380626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7E82-ECC4-5C65-0636-461A6B94B2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82CF3F-ED3F-CF41-9183-4FAAE2A469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53D4CA-F01B-8C99-7183-6902AF4DEF6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4AC6AAB-DE96-E9CE-0B26-0E5096CF0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84E1E-3D2F-2623-AC03-F33054AB0ECD}"/>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268642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8E7CD-2841-C1A1-7A04-E85EEE96CC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232E1C-A94E-A099-066E-64EE5932C0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FBA565-82D5-9A9F-DA31-0D43F10328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CC77999-FB10-2B49-4964-DDF62C2233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70A318-7A8E-373B-BCD2-422EE7306E7F}"/>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77983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6878F1-66F5-B4E9-1FF0-19DFB8E96E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B5A919-F3CF-A5FD-C557-3F6DE19C08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D845F-D118-B3FC-9BD1-97A83D3F69E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8DFAF16-DA0F-884E-A2B1-733CD80353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4FC12-A90D-1469-B6EE-494FBC2707D3}"/>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3125210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ln w="38100">
            <a:noFill/>
          </a:ln>
        </p:spPr>
        <p:txBody>
          <a:bodyPr anchor="b"/>
          <a:lstStyle>
            <a:lvl1pPr algn="ct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9296400" y="6345187"/>
            <a:ext cx="2743200" cy="365125"/>
          </a:xfrm>
        </p:spPr>
        <p:txBody>
          <a:bodyPr/>
          <a:lstStyle/>
          <a:p>
            <a:fld id="{433327A2-81B6-4119-8F20-91156AB2E87D}" type="slidenum">
              <a:rPr lang="en-US" smtClean="0"/>
              <a:t>‹#›</a:t>
            </a:fld>
            <a:endParaRPr lang="en-US"/>
          </a:p>
        </p:txBody>
      </p:sp>
    </p:spTree>
    <p:extLst>
      <p:ext uri="{BB962C8B-B14F-4D97-AF65-F5344CB8AC3E}">
        <p14:creationId xmlns:p14="http://schemas.microsoft.com/office/powerpoint/2010/main" val="254813147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3932"/>
            <a:ext cx="10515600" cy="931412"/>
          </a:xfrm>
        </p:spPr>
        <p:txBody>
          <a:bodyPr/>
          <a:lstStyle>
            <a:lvl1pPr>
              <a:defRPr>
                <a:solidFill>
                  <a:schemeClr val="accent5">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660779" y="1484431"/>
            <a:ext cx="10515600" cy="4351338"/>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p:nvCxnSpPr>
        <p:spPr>
          <a:xfrm flipV="1">
            <a:off x="0" y="955344"/>
            <a:ext cx="10515600" cy="4094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lvl1pPr>
              <a:defRPr/>
            </a:lvl1pPr>
          </a:lstStyle>
          <a:p>
            <a:fld id="{433327A2-81B6-4119-8F20-91156AB2E87D}" type="slidenum">
              <a:rPr lang="en-US" smtClean="0"/>
              <a:t>‹#›</a:t>
            </a:fld>
            <a:endParaRPr lang="en-US"/>
          </a:p>
        </p:txBody>
      </p:sp>
      <p:pic>
        <p:nvPicPr>
          <p:cNvPr id="16" name="Picture 15"/>
          <p:cNvPicPr>
            <a:picLocks noChangeAspect="1"/>
          </p:cNvPicPr>
          <p:nvPr/>
        </p:nvPicPr>
        <p:blipFill>
          <a:blip r:embed="rId2"/>
          <a:stretch>
            <a:fillRect/>
          </a:stretch>
        </p:blipFill>
        <p:spPr>
          <a:xfrm>
            <a:off x="10982531" y="59564"/>
            <a:ext cx="1207011" cy="1160324"/>
          </a:xfrm>
          <a:prstGeom prst="rect">
            <a:avLst/>
          </a:prstGeom>
        </p:spPr>
      </p:pic>
    </p:spTree>
    <p:extLst>
      <p:ext uri="{BB962C8B-B14F-4D97-AF65-F5344CB8AC3E}">
        <p14:creationId xmlns:p14="http://schemas.microsoft.com/office/powerpoint/2010/main" val="3949258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BB51-42B4-6DF5-3ED4-896A4D894F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325118-F496-8311-72AC-61529BC928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21736-58BC-706F-1520-756EB33285B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8A108E6-36E5-B0D9-D09C-E0BAB7FC39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29281-E6F7-4BFE-3BF3-C79F923DA1DA}"/>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340152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3E9BC-C351-860A-9E12-667663541B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13F685-E86F-33F4-9C39-31BFB57ECE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0E3334-0F15-17D3-3ED4-4B0125349EC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2CCF321-8E76-8CFF-C359-EC8E9BABA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AD414-7CA0-292B-F587-A9F341749002}"/>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1244216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AAACF-AF12-936F-9BDB-64C539B8A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993094-C32D-1C6A-B013-EE3AA09DD2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8A59D8-402B-BB21-3542-5F557214AD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9A6309-3132-0CE6-DB4D-12F49173A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75EB8DC-A50A-C118-595A-4C3C5943C5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389DD-2ADF-7236-93DE-AFA53890684F}"/>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2240266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5EE3-B278-CDBB-EC87-9B27A9719F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76A3CC-7324-525C-7791-3DE4EFA308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986C06-D4AB-5C0D-5A3D-2864FE0E10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17432C-ECDE-58D5-0939-35DDA4D036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55E33E-AA6B-15BD-8332-68C10D9336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2FE4B9-BA8B-9CE1-13B0-D04915B4D84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70212CC-9AB0-7FB2-6463-E964CDD547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3D677A-C02C-5C7A-6517-158F2CECD6C8}"/>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2538261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F866-4801-59F1-BB33-7362202B12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5CF899-CB5D-C4E5-A39F-7F70AC2ECCD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71D82DF-4E63-E52A-EA1A-FBF52CA05A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C4E6A8-DF4E-DA7A-9D66-DBDE70098CBF}"/>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2342030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1DE22F-2D3B-22D2-C85D-55B7A89E4AB3}"/>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5DCBE57-C62F-C32F-5AE4-ED644C2209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F713CD-E7E0-BEB2-D548-F51B20586063}"/>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200055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78889-B84A-6654-7C15-D2995A757C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33E6D9-E686-17E4-0617-0A0F417D65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176DBC-E575-BE70-CDDC-B21EB2984E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2CFE11-64CC-7E2A-0507-AC6A57911C9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B6FFDA3-2893-4CA3-9393-F60737DF47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0CFA60-27D0-35BB-F824-3651869E2D41}"/>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2788702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DCFC7-5664-690B-8D6B-91F8B4C5E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D3E791-F829-5CE1-A8FF-5947C255C3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3FCE5D-429F-E9F2-1647-1B2F6395B1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B87DDB-C396-B5CF-4AD1-FD11FEFD417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68DF549-C380-0CBB-61A8-00ADB6059E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74D29-D8B0-C878-F00F-5079D7A00F5A}"/>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2287223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4A9D21-94B9-E325-BC69-41DC79F0A1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0AA1F9-00DA-50B0-FED4-E7C3146409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4C0A0-13C9-2EC0-37C8-513E436831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596AE20-0F50-BAA7-D0E2-FFFC755851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86F179-2F20-2C49-0EBA-9B9B31AF0C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A7955-8388-4592-91B7-EE8FC1F92D57}" type="slidenum">
              <a:rPr lang="en-US" smtClean="0"/>
              <a:t>‹#›</a:t>
            </a:fld>
            <a:endParaRPr lang="en-US"/>
          </a:p>
        </p:txBody>
      </p:sp>
    </p:spTree>
    <p:extLst>
      <p:ext uri="{BB962C8B-B14F-4D97-AF65-F5344CB8AC3E}">
        <p14:creationId xmlns:p14="http://schemas.microsoft.com/office/powerpoint/2010/main" val="3931474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303774"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327A2-81B6-4119-8F20-91156AB2E87D}" type="slidenum">
              <a:rPr lang="en-US" smtClean="0"/>
              <a:t>‹#›</a:t>
            </a:fld>
            <a:endParaRPr lang="en-US"/>
          </a:p>
        </p:txBody>
      </p:sp>
    </p:spTree>
    <p:extLst>
      <p:ext uri="{BB962C8B-B14F-4D97-AF65-F5344CB8AC3E}">
        <p14:creationId xmlns:p14="http://schemas.microsoft.com/office/powerpoint/2010/main" val="4138051093"/>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090" y="1327357"/>
            <a:ext cx="10795820" cy="2172776"/>
          </a:xfrm>
        </p:spPr>
        <p:txBody>
          <a:bodyPr>
            <a:normAutofit/>
          </a:bodyPr>
          <a:lstStyle/>
          <a:p>
            <a:pPr>
              <a:lnSpc>
                <a:spcPct val="100000"/>
              </a:lnSpc>
            </a:pPr>
            <a:r>
              <a:rPr lang="en-US" sz="5000" dirty="0">
                <a:solidFill>
                  <a:srgbClr val="0C234B"/>
                </a:solidFill>
                <a:latin typeface="Calibri" panose="020F0502020204030204" pitchFamily="34" charset="0"/>
                <a:cs typeface="Calibri" panose="020F0502020204030204" pitchFamily="34" charset="0"/>
              </a:rPr>
              <a:t>Intermittent Performance of Pilot Scale Off-Grid Nanofiltration System</a:t>
            </a:r>
          </a:p>
        </p:txBody>
      </p:sp>
      <p:sp>
        <p:nvSpPr>
          <p:cNvPr id="3" name="Subtitle 2"/>
          <p:cNvSpPr>
            <a:spLocks noGrp="1"/>
          </p:cNvSpPr>
          <p:nvPr>
            <p:ph type="subTitle" idx="1"/>
          </p:nvPr>
        </p:nvSpPr>
        <p:spPr>
          <a:xfrm>
            <a:off x="1406013" y="3700362"/>
            <a:ext cx="9379974" cy="3182220"/>
          </a:xfrm>
        </p:spPr>
        <p:txBody>
          <a:bodyPr>
            <a:noAutofit/>
          </a:bodyPr>
          <a:lstStyle/>
          <a:p>
            <a:pPr marL="0" marR="0" algn="ctr">
              <a:lnSpc>
                <a:spcPct val="100000"/>
              </a:lnSpc>
              <a:spcBef>
                <a:spcPts val="0"/>
              </a:spcBef>
              <a:spcAft>
                <a:spcPts val="800"/>
              </a:spcAft>
            </a:pPr>
            <a:r>
              <a:rPr lang="en-US" i="1" dirty="0">
                <a:effectLst/>
                <a:latin typeface="Calibri" panose="020F0502020204030204" pitchFamily="34" charset="0"/>
                <a:ea typeface="Calibri" panose="020F0502020204030204" pitchFamily="34" charset="0"/>
                <a:cs typeface="Calibri" panose="020F0502020204030204" pitchFamily="34" charset="0"/>
              </a:rPr>
              <a:t>Katelynn Carroll </a:t>
            </a:r>
            <a:r>
              <a:rPr lang="en-US" i="1" baseline="30000" dirty="0">
                <a:effectLst/>
                <a:latin typeface="Calibri" panose="020F0502020204030204" pitchFamily="34" charset="0"/>
                <a:ea typeface="Calibri" panose="020F0502020204030204" pitchFamily="34" charset="0"/>
                <a:cs typeface="Calibri" panose="020F0502020204030204" pitchFamily="34" charset="0"/>
              </a:rPr>
              <a:t>a</a:t>
            </a:r>
            <a:r>
              <a:rPr lang="en-US" i="1" dirty="0">
                <a:effectLst/>
                <a:latin typeface="Calibri" panose="020F0502020204030204" pitchFamily="34" charset="0"/>
                <a:ea typeface="Calibri" panose="020F0502020204030204" pitchFamily="34" charset="0"/>
                <a:cs typeface="Calibri" panose="020F0502020204030204" pitchFamily="34" charset="0"/>
              </a:rPr>
              <a:t>, </a:t>
            </a:r>
            <a:r>
              <a:rPr lang="en-US" i="1" dirty="0" err="1">
                <a:effectLst/>
                <a:latin typeface="Calibri" panose="020F0502020204030204" pitchFamily="34" charset="0"/>
                <a:ea typeface="Calibri" panose="020F0502020204030204" pitchFamily="34" charset="0"/>
                <a:cs typeface="Calibri" panose="020F0502020204030204" pitchFamily="34" charset="0"/>
              </a:rPr>
              <a:t>Ailyn</a:t>
            </a:r>
            <a:r>
              <a:rPr lang="en-US" i="1" dirty="0">
                <a:effectLst/>
                <a:latin typeface="Calibri" panose="020F0502020204030204" pitchFamily="34" charset="0"/>
                <a:ea typeface="Calibri" panose="020F0502020204030204" pitchFamily="34" charset="0"/>
                <a:cs typeface="Calibri" panose="020F0502020204030204" pitchFamily="34" charset="0"/>
              </a:rPr>
              <a:t> </a:t>
            </a:r>
            <a:r>
              <a:rPr lang="en-US" i="1" dirty="0" err="1">
                <a:effectLst/>
                <a:latin typeface="Calibri" panose="020F0502020204030204" pitchFamily="34" charset="0"/>
                <a:ea typeface="Calibri" panose="020F0502020204030204" pitchFamily="34" charset="0"/>
                <a:cs typeface="Calibri" panose="020F0502020204030204" pitchFamily="34" charset="0"/>
              </a:rPr>
              <a:t>Brizo</a:t>
            </a:r>
            <a:r>
              <a:rPr lang="en-US" i="1" dirty="0">
                <a:effectLst/>
                <a:latin typeface="Calibri" panose="020F0502020204030204" pitchFamily="34" charset="0"/>
                <a:ea typeface="Calibri" panose="020F0502020204030204" pitchFamily="34" charset="0"/>
                <a:cs typeface="Calibri" panose="020F0502020204030204" pitchFamily="34" charset="0"/>
              </a:rPr>
              <a:t> </a:t>
            </a:r>
            <a:r>
              <a:rPr lang="en-US" i="1" baseline="30000" dirty="0">
                <a:effectLst/>
                <a:latin typeface="Calibri" panose="020F0502020204030204" pitchFamily="34" charset="0"/>
                <a:ea typeface="Calibri" panose="020F0502020204030204" pitchFamily="34" charset="0"/>
                <a:cs typeface="Calibri" panose="020F0502020204030204" pitchFamily="34" charset="0"/>
              </a:rPr>
              <a:t>b</a:t>
            </a:r>
            <a:r>
              <a:rPr lang="en-US" i="1" dirty="0">
                <a:effectLst/>
                <a:latin typeface="Calibri" panose="020F0502020204030204" pitchFamily="34" charset="0"/>
                <a:ea typeface="Calibri" panose="020F0502020204030204" pitchFamily="34" charset="0"/>
                <a:cs typeface="Calibri" panose="020F0502020204030204" pitchFamily="34" charset="0"/>
              </a:rPr>
              <a:t>, Mackenzie Bonney </a:t>
            </a:r>
            <a:r>
              <a:rPr lang="en-US" i="1" baseline="30000" dirty="0">
                <a:effectLst/>
                <a:latin typeface="Calibri" panose="020F0502020204030204" pitchFamily="34" charset="0"/>
                <a:ea typeface="Calibri" panose="020F0502020204030204" pitchFamily="34" charset="0"/>
                <a:cs typeface="Calibri" panose="020F0502020204030204" pitchFamily="34" charset="0"/>
              </a:rPr>
              <a:t>b</a:t>
            </a:r>
            <a:r>
              <a:rPr lang="en-US" i="1" dirty="0">
                <a:effectLst/>
                <a:latin typeface="Calibri" panose="020F0502020204030204" pitchFamily="34" charset="0"/>
                <a:ea typeface="Calibri" panose="020F0502020204030204" pitchFamily="34" charset="0"/>
                <a:cs typeface="Calibri" panose="020F0502020204030204" pitchFamily="34" charset="0"/>
              </a:rPr>
              <a:t>, Hunter </a:t>
            </a:r>
            <a:r>
              <a:rPr lang="en-US" i="1" dirty="0" err="1">
                <a:effectLst/>
                <a:latin typeface="Calibri" panose="020F0502020204030204" pitchFamily="34" charset="0"/>
                <a:ea typeface="Calibri" panose="020F0502020204030204" pitchFamily="34" charset="0"/>
                <a:cs typeface="Calibri" panose="020F0502020204030204" pitchFamily="34" charset="0"/>
              </a:rPr>
              <a:t>Gudenkauf</a:t>
            </a:r>
            <a:r>
              <a:rPr lang="en-US" i="1" dirty="0">
                <a:effectLst/>
                <a:latin typeface="Calibri" panose="020F0502020204030204" pitchFamily="34" charset="0"/>
                <a:ea typeface="Calibri" panose="020F0502020204030204" pitchFamily="34" charset="0"/>
                <a:cs typeface="Calibri" panose="020F0502020204030204" pitchFamily="34" charset="0"/>
              </a:rPr>
              <a:t> </a:t>
            </a:r>
            <a:r>
              <a:rPr lang="en-US" i="1" baseline="30000" dirty="0">
                <a:effectLst/>
                <a:latin typeface="Calibri" panose="020F0502020204030204" pitchFamily="34" charset="0"/>
                <a:ea typeface="Calibri" panose="020F0502020204030204" pitchFamily="34" charset="0"/>
                <a:cs typeface="Calibri" panose="020F0502020204030204" pitchFamily="34" charset="0"/>
              </a:rPr>
              <a:t>b</a:t>
            </a:r>
            <a:r>
              <a:rPr lang="en-US" i="1" dirty="0">
                <a:effectLst/>
                <a:latin typeface="Calibri" panose="020F0502020204030204" pitchFamily="34" charset="0"/>
                <a:ea typeface="Calibri" panose="020F0502020204030204" pitchFamily="34" charset="0"/>
                <a:cs typeface="Calibri" panose="020F0502020204030204" pitchFamily="34" charset="0"/>
              </a:rPr>
              <a:t>, Abby </a:t>
            </a:r>
            <a:r>
              <a:rPr lang="en-US" i="1" dirty="0" err="1">
                <a:effectLst/>
                <a:latin typeface="Calibri" panose="020F0502020204030204" pitchFamily="34" charset="0"/>
                <a:ea typeface="Calibri" panose="020F0502020204030204" pitchFamily="34" charset="0"/>
                <a:cs typeface="Calibri" panose="020F0502020204030204" pitchFamily="34" charset="0"/>
              </a:rPr>
              <a:t>Haan</a:t>
            </a:r>
            <a:r>
              <a:rPr lang="en-US" i="1" dirty="0">
                <a:effectLst/>
                <a:latin typeface="Calibri" panose="020F0502020204030204" pitchFamily="34" charset="0"/>
                <a:ea typeface="Calibri" panose="020F0502020204030204" pitchFamily="34" charset="0"/>
                <a:cs typeface="Calibri" panose="020F0502020204030204" pitchFamily="34" charset="0"/>
              </a:rPr>
              <a:t> </a:t>
            </a:r>
            <a:r>
              <a:rPr lang="en-US" i="1" baseline="30000" dirty="0">
                <a:effectLst/>
                <a:latin typeface="Calibri" panose="020F0502020204030204" pitchFamily="34" charset="0"/>
                <a:ea typeface="Calibri" panose="020F0502020204030204" pitchFamily="34" charset="0"/>
                <a:cs typeface="Calibri" panose="020F0502020204030204" pitchFamily="34" charset="0"/>
              </a:rPr>
              <a:t>b</a:t>
            </a:r>
            <a:r>
              <a:rPr lang="en-US" i="1" dirty="0">
                <a:effectLst/>
                <a:latin typeface="Calibri" panose="020F0502020204030204" pitchFamily="34" charset="0"/>
                <a:ea typeface="Calibri" panose="020F0502020204030204" pitchFamily="34" charset="0"/>
                <a:cs typeface="Calibri" panose="020F0502020204030204" pitchFamily="34" charset="0"/>
              </a:rPr>
              <a:t>, Lauren Vasquez </a:t>
            </a:r>
            <a:r>
              <a:rPr lang="en-US" i="1" baseline="30000" dirty="0">
                <a:effectLst/>
                <a:latin typeface="Calibri" panose="020F0502020204030204" pitchFamily="34" charset="0"/>
                <a:ea typeface="Calibri" panose="020F0502020204030204" pitchFamily="34" charset="0"/>
                <a:cs typeface="Calibri" panose="020F0502020204030204" pitchFamily="34" charset="0"/>
              </a:rPr>
              <a:t>a </a:t>
            </a:r>
            <a:r>
              <a:rPr lang="en-US" i="1" dirty="0">
                <a:effectLst/>
                <a:latin typeface="Calibri" panose="020F0502020204030204" pitchFamily="34" charset="0"/>
                <a:ea typeface="Calibri" panose="020F0502020204030204" pitchFamily="34" charset="0"/>
                <a:cs typeface="Calibri" panose="020F0502020204030204" pitchFamily="34" charset="0"/>
              </a:rPr>
              <a:t>and Vasiliki Karanikola</a:t>
            </a:r>
            <a:r>
              <a:rPr lang="en-US" i="1" baseline="30000" dirty="0">
                <a:effectLst/>
                <a:latin typeface="Calibri" panose="020F0502020204030204" pitchFamily="34" charset="0"/>
                <a:ea typeface="Calibri" panose="020F0502020204030204" pitchFamily="34" charset="0"/>
                <a:cs typeface="Calibri" panose="020F0502020204030204" pitchFamily="34" charset="0"/>
              </a:rPr>
              <a:t> b</a:t>
            </a:r>
            <a:endParaRPr lang="en-US" i="1" baseline="30000" dirty="0">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800"/>
              </a:spcAft>
            </a:pPr>
            <a:endParaRPr lang="en-US" i="1" baseline="300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800"/>
              </a:spcAft>
            </a:pPr>
            <a:endParaRPr lang="en-US" dirty="0">
              <a:effectLst/>
              <a:latin typeface="Calibri" panose="020F0502020204030204" pitchFamily="34" charset="0"/>
              <a:ea typeface="Calibri" panose="020F0502020204030204" pitchFamily="34" charset="0"/>
              <a:cs typeface="Calibri" panose="020F0502020204030204" pitchFamily="34" charset="0"/>
            </a:endParaRPr>
          </a:p>
          <a:p>
            <a:r>
              <a:rPr lang="en-US" sz="1800" baseline="30000" dirty="0">
                <a:latin typeface="Calibri" panose="020F0502020204030204" pitchFamily="34" charset="0"/>
                <a:cs typeface="Calibri" panose="020F0502020204030204" pitchFamily="34" charset="0"/>
              </a:rPr>
              <a:t>a </a:t>
            </a:r>
            <a:r>
              <a:rPr lang="en-US" sz="1800" dirty="0">
                <a:latin typeface="Calibri" panose="020F0502020204030204" pitchFamily="34" charset="0"/>
                <a:cs typeface="Calibri" panose="020F0502020204030204" pitchFamily="34" charset="0"/>
              </a:rPr>
              <a:t>Department of Biosystems Engineering, University of Arizona, Tucson, AZ 85721, USA</a:t>
            </a:r>
          </a:p>
          <a:p>
            <a:r>
              <a:rPr lang="en-US" sz="1800" baseline="30000" dirty="0">
                <a:latin typeface="Calibri" panose="020F0502020204030204" pitchFamily="34" charset="0"/>
                <a:cs typeface="Calibri" panose="020F0502020204030204" pitchFamily="34" charset="0"/>
              </a:rPr>
              <a:t>b</a:t>
            </a:r>
            <a:r>
              <a:rPr lang="en-US" sz="1800" dirty="0">
                <a:latin typeface="Calibri" panose="020F0502020204030204" pitchFamily="34" charset="0"/>
                <a:cs typeface="Calibri" panose="020F0502020204030204" pitchFamily="34" charset="0"/>
              </a:rPr>
              <a:t> Department of Chemical and Environmental Engineering, University of Arizona, Tucson, AZ 85721, USA</a:t>
            </a:r>
          </a:p>
          <a:p>
            <a:endParaRPr lang="en-US" dirty="0">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F7A400D8-DA4D-2CDB-AA74-FE5CDE357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1" y="-1"/>
            <a:ext cx="1353508" cy="180693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36ED8176-A809-0D38-2F1B-B5CFFC1C1E3E}"/>
              </a:ext>
            </a:extLst>
          </p:cNvPr>
          <p:cNvSpPr txBox="1">
            <a:spLocks/>
          </p:cNvSpPr>
          <p:nvPr/>
        </p:nvSpPr>
        <p:spPr>
          <a:xfrm>
            <a:off x="1524000" y="1215618"/>
            <a:ext cx="9144000" cy="5652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800" dirty="0">
                <a:solidFill>
                  <a:srgbClr val="C00000"/>
                </a:solidFill>
                <a:latin typeface="Source Sans Pro" panose="020B0503030403020204" pitchFamily="34" charset="0"/>
              </a:rPr>
              <a:t>2023 Arizona NASA Space Grant Statewide Symposium</a:t>
            </a:r>
            <a:endParaRPr lang="en-US" sz="2800" dirty="0">
              <a:solidFill>
                <a:srgbClr val="0C234B"/>
              </a:solidFill>
              <a:latin typeface="Calibri" panose="020F0502020204030204" pitchFamily="34" charset="0"/>
              <a:cs typeface="Calibri" panose="020F0502020204030204" pitchFamily="34" charset="0"/>
            </a:endParaRPr>
          </a:p>
        </p:txBody>
      </p:sp>
      <p:pic>
        <p:nvPicPr>
          <p:cNvPr id="1028" name="Picture 4">
            <a:extLst>
              <a:ext uri="{FF2B5EF4-FFF2-40B4-BE49-F238E27FC236}">
                <a16:creationId xmlns:a16="http://schemas.microsoft.com/office/drawing/2014/main" id="{63F6DAD5-E98B-5BBD-B851-0CA566821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8189" y="220071"/>
            <a:ext cx="1459928" cy="136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538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3D722-0C56-7144-A4E9-95676297D102}"/>
              </a:ext>
            </a:extLst>
          </p:cNvPr>
          <p:cNvSpPr>
            <a:spLocks noGrp="1"/>
          </p:cNvSpPr>
          <p:nvPr>
            <p:ph type="title"/>
          </p:nvPr>
        </p:nvSpPr>
        <p:spPr/>
        <p:txBody>
          <a:bodyPr/>
          <a:lstStyle/>
          <a:p>
            <a:r>
              <a:rPr lang="en-US" dirty="0"/>
              <a:t>Finally… Experiments</a:t>
            </a:r>
          </a:p>
        </p:txBody>
      </p:sp>
      <p:sp>
        <p:nvSpPr>
          <p:cNvPr id="3" name="Content Placeholder 2">
            <a:extLst>
              <a:ext uri="{FF2B5EF4-FFF2-40B4-BE49-F238E27FC236}">
                <a16:creationId xmlns:a16="http://schemas.microsoft.com/office/drawing/2014/main" id="{4C901698-3CAA-1FFC-DC93-EB49EE7AC4CC}"/>
              </a:ext>
            </a:extLst>
          </p:cNvPr>
          <p:cNvSpPr>
            <a:spLocks noGrp="1"/>
          </p:cNvSpPr>
          <p:nvPr>
            <p:ph idx="1"/>
          </p:nvPr>
        </p:nvSpPr>
        <p:spPr/>
        <p:txBody>
          <a:bodyPr/>
          <a:lstStyle/>
          <a:p>
            <a:pPr marL="514350" indent="-514350">
              <a:spcAft>
                <a:spcPts val="1200"/>
              </a:spcAft>
              <a:buAutoNum type="arabicParenBoth"/>
            </a:pPr>
            <a:r>
              <a:rPr lang="en-US" dirty="0"/>
              <a:t>Create a synthetic water representative of waters found on the Navajo Nation</a:t>
            </a:r>
          </a:p>
          <a:p>
            <a:pPr marL="514350" indent="-514350">
              <a:spcAft>
                <a:spcPts val="1200"/>
              </a:spcAft>
              <a:buAutoNum type="arabicParenBoth"/>
            </a:pPr>
            <a:r>
              <a:rPr lang="en-US" dirty="0"/>
              <a:t>Run the system intermittently – 5 hours a day, 5 days a week</a:t>
            </a:r>
          </a:p>
          <a:p>
            <a:pPr marL="514350" indent="-514350">
              <a:spcAft>
                <a:spcPts val="1200"/>
              </a:spcAft>
              <a:buAutoNum type="arabicParenBoth"/>
            </a:pPr>
            <a:r>
              <a:rPr lang="en-US" dirty="0"/>
              <a:t>Analyze samples – ion chromatography (IC) and total organic carbon analysis (TOC)</a:t>
            </a:r>
          </a:p>
          <a:p>
            <a:pPr marL="514350" indent="-514350">
              <a:spcAft>
                <a:spcPts val="1200"/>
              </a:spcAft>
              <a:buAutoNum type="arabicParenBoth"/>
            </a:pPr>
            <a:r>
              <a:rPr lang="en-US" dirty="0"/>
              <a:t>Interpret results</a:t>
            </a:r>
          </a:p>
        </p:txBody>
      </p:sp>
      <p:sp>
        <p:nvSpPr>
          <p:cNvPr id="4" name="Slide Number Placeholder 3">
            <a:extLst>
              <a:ext uri="{FF2B5EF4-FFF2-40B4-BE49-F238E27FC236}">
                <a16:creationId xmlns:a16="http://schemas.microsoft.com/office/drawing/2014/main" id="{DB5A4811-BF2B-10B0-7912-AFF1519113F3}"/>
              </a:ext>
            </a:extLst>
          </p:cNvPr>
          <p:cNvSpPr>
            <a:spLocks noGrp="1"/>
          </p:cNvSpPr>
          <p:nvPr>
            <p:ph type="sldNum" sz="quarter" idx="12"/>
          </p:nvPr>
        </p:nvSpPr>
        <p:spPr/>
        <p:txBody>
          <a:bodyPr/>
          <a:lstStyle/>
          <a:p>
            <a:fld id="{433327A2-81B6-4119-8F20-91156AB2E87D}" type="slidenum">
              <a:rPr lang="en-US" sz="1400" smtClean="0">
                <a:solidFill>
                  <a:srgbClr val="0C234B"/>
                </a:solidFill>
              </a:rPr>
              <a:t>10</a:t>
            </a:fld>
            <a:endParaRPr lang="en-US" sz="1400">
              <a:solidFill>
                <a:srgbClr val="0C234B"/>
              </a:solidFill>
            </a:endParaRPr>
          </a:p>
        </p:txBody>
      </p:sp>
    </p:spTree>
    <p:extLst>
      <p:ext uri="{BB962C8B-B14F-4D97-AF65-F5344CB8AC3E}">
        <p14:creationId xmlns:p14="http://schemas.microsoft.com/office/powerpoint/2010/main" val="2012474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55331-3349-F7ED-FDEA-7064D67DB5EE}"/>
              </a:ext>
            </a:extLst>
          </p:cNvPr>
          <p:cNvSpPr>
            <a:spLocks noGrp="1"/>
          </p:cNvSpPr>
          <p:nvPr>
            <p:ph type="title"/>
          </p:nvPr>
        </p:nvSpPr>
        <p:spPr/>
        <p:txBody>
          <a:bodyPr/>
          <a:lstStyle/>
          <a:p>
            <a:r>
              <a:rPr lang="en-US" dirty="0"/>
              <a:t>Results</a:t>
            </a:r>
          </a:p>
        </p:txBody>
      </p:sp>
      <p:graphicFrame>
        <p:nvGraphicFramePr>
          <p:cNvPr id="7" name="Chart 6">
            <a:extLst>
              <a:ext uri="{FF2B5EF4-FFF2-40B4-BE49-F238E27FC236}">
                <a16:creationId xmlns:a16="http://schemas.microsoft.com/office/drawing/2014/main" id="{AE922964-B0E5-4341-6DD6-2435F84A678C}"/>
              </a:ext>
            </a:extLst>
          </p:cNvPr>
          <p:cNvGraphicFramePr>
            <a:graphicFrameLocks/>
          </p:cNvGraphicFramePr>
          <p:nvPr>
            <p:extLst>
              <p:ext uri="{D42A27DB-BD31-4B8C-83A1-F6EECF244321}">
                <p14:modId xmlns:p14="http://schemas.microsoft.com/office/powerpoint/2010/main" val="2700932532"/>
              </p:ext>
            </p:extLst>
          </p:nvPr>
        </p:nvGraphicFramePr>
        <p:xfrm>
          <a:off x="53340" y="4169933"/>
          <a:ext cx="5204460" cy="2900516"/>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FE58175A-457A-0A7E-ADEC-D1A8974036C8}"/>
              </a:ext>
            </a:extLst>
          </p:cNvPr>
          <p:cNvGrpSpPr/>
          <p:nvPr/>
        </p:nvGrpSpPr>
        <p:grpSpPr>
          <a:xfrm>
            <a:off x="5308029" y="4184527"/>
            <a:ext cx="6121971" cy="2762247"/>
            <a:chOff x="3571624" y="-511554"/>
            <a:chExt cx="5153025" cy="3411855"/>
          </a:xfrm>
        </p:grpSpPr>
        <p:graphicFrame>
          <p:nvGraphicFramePr>
            <p:cNvPr id="9" name="Chart 8">
              <a:extLst>
                <a:ext uri="{FF2B5EF4-FFF2-40B4-BE49-F238E27FC236}">
                  <a16:creationId xmlns:a16="http://schemas.microsoft.com/office/drawing/2014/main" id="{F18CFE1A-A4BC-46BD-8007-CBA014BABE1E}"/>
                </a:ext>
                <a:ext uri="{147F2762-F138-4A5C-976F-8EAC2B608ADB}">
                  <a16:predDERef xmlns:a16="http://schemas.microsoft.com/office/drawing/2014/main" pred="{35715FC2-EB4C-962B-B28D-231D8270CD93}"/>
                </a:ext>
              </a:extLst>
            </p:cNvPr>
            <p:cNvGraphicFramePr>
              <a:graphicFrameLocks/>
            </p:cNvGraphicFramePr>
            <p:nvPr>
              <p:extLst>
                <p:ext uri="{D42A27DB-BD31-4B8C-83A1-F6EECF244321}">
                  <p14:modId xmlns:p14="http://schemas.microsoft.com/office/powerpoint/2010/main" val="2510476783"/>
                </p:ext>
              </p:extLst>
            </p:nvPr>
          </p:nvGraphicFramePr>
          <p:xfrm>
            <a:off x="3571624" y="-511554"/>
            <a:ext cx="5153025" cy="341185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6">
              <a:extLst>
                <a:ext uri="{FF2B5EF4-FFF2-40B4-BE49-F238E27FC236}">
                  <a16:creationId xmlns:a16="http://schemas.microsoft.com/office/drawing/2014/main" id="{7B668240-A341-78F1-18BA-8D4E572E4D72}"/>
                </a:ext>
              </a:extLst>
            </p:cNvPr>
            <p:cNvSpPr txBox="1"/>
            <p:nvPr/>
          </p:nvSpPr>
          <p:spPr>
            <a:xfrm>
              <a:off x="5916748" y="2306802"/>
              <a:ext cx="763260" cy="20437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rgbClr val="0C234B"/>
                  </a:solidFill>
                  <a:latin typeface="Times New Roman" panose="02020603050405020304" pitchFamily="18" charset="0"/>
                  <a:cs typeface="Times New Roman" panose="02020603050405020304" pitchFamily="18" charset="0"/>
                </a:rPr>
                <a:t>Hour</a:t>
              </a:r>
              <a:endParaRPr lang="en-US" sz="1000" dirty="0">
                <a:solidFill>
                  <a:srgbClr val="0C234B"/>
                </a:solidFill>
                <a:latin typeface="Times New Roman" panose="020206030504050203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2401FFF-EB65-4A35-17F6-4C613EFF37DD}"/>
              </a:ext>
            </a:extLst>
          </p:cNvPr>
          <p:cNvGrpSpPr/>
          <p:nvPr/>
        </p:nvGrpSpPr>
        <p:grpSpPr>
          <a:xfrm>
            <a:off x="8000269" y="1743870"/>
            <a:ext cx="1452370" cy="788823"/>
            <a:chOff x="6595518" y="1411590"/>
            <a:chExt cx="1452370" cy="788823"/>
          </a:xfrm>
        </p:grpSpPr>
        <p:sp>
          <p:nvSpPr>
            <p:cNvPr id="4" name="Content Placeholder 2">
              <a:extLst>
                <a:ext uri="{FF2B5EF4-FFF2-40B4-BE49-F238E27FC236}">
                  <a16:creationId xmlns:a16="http://schemas.microsoft.com/office/drawing/2014/main" id="{B3E15CA7-DAA5-216D-0D6F-1466E184F01D}"/>
                </a:ext>
              </a:extLst>
            </p:cNvPr>
            <p:cNvSpPr txBox="1">
              <a:spLocks/>
            </p:cNvSpPr>
            <p:nvPr/>
          </p:nvSpPr>
          <p:spPr>
            <a:xfrm>
              <a:off x="6595518" y="1411590"/>
              <a:ext cx="1452370" cy="519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Times New Roman" panose="02020603050405020304" pitchFamily="18" charset="0"/>
                  <a:cs typeface="Times New Roman" panose="02020603050405020304" pitchFamily="18" charset="0"/>
                </a:rPr>
                <a:t>Suspended Particles</a:t>
              </a:r>
            </a:p>
          </p:txBody>
        </p:sp>
        <p:sp>
          <p:nvSpPr>
            <p:cNvPr id="12" name="Oval 11">
              <a:extLst>
                <a:ext uri="{FF2B5EF4-FFF2-40B4-BE49-F238E27FC236}">
                  <a16:creationId xmlns:a16="http://schemas.microsoft.com/office/drawing/2014/main" id="{13083B91-CE9B-A3A7-2214-2116083E6BB8}"/>
                </a:ext>
              </a:extLst>
            </p:cNvPr>
            <p:cNvSpPr/>
            <p:nvPr/>
          </p:nvSpPr>
          <p:spPr>
            <a:xfrm flipV="1">
              <a:off x="7171485" y="1899977"/>
              <a:ext cx="300436" cy="300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46D584F4-DCA5-3567-A987-660146ECBDE5}"/>
              </a:ext>
            </a:extLst>
          </p:cNvPr>
          <p:cNvGrpSpPr/>
          <p:nvPr/>
        </p:nvGrpSpPr>
        <p:grpSpPr>
          <a:xfrm>
            <a:off x="8000269" y="2570798"/>
            <a:ext cx="1452370" cy="736237"/>
            <a:chOff x="6595518" y="2366336"/>
            <a:chExt cx="1452370" cy="736237"/>
          </a:xfrm>
        </p:grpSpPr>
        <p:sp>
          <p:nvSpPr>
            <p:cNvPr id="5" name="Content Placeholder 2">
              <a:extLst>
                <a:ext uri="{FF2B5EF4-FFF2-40B4-BE49-F238E27FC236}">
                  <a16:creationId xmlns:a16="http://schemas.microsoft.com/office/drawing/2014/main" id="{D74F11A7-6AA6-129E-5BBF-D529B6018F43}"/>
                </a:ext>
              </a:extLst>
            </p:cNvPr>
            <p:cNvSpPr txBox="1">
              <a:spLocks/>
            </p:cNvSpPr>
            <p:nvPr/>
          </p:nvSpPr>
          <p:spPr>
            <a:xfrm>
              <a:off x="6595518" y="2366336"/>
              <a:ext cx="1452370" cy="519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Times New Roman" panose="02020603050405020304" pitchFamily="18" charset="0"/>
                  <a:cs typeface="Times New Roman" panose="02020603050405020304" pitchFamily="18" charset="0"/>
                </a:rPr>
                <a:t>Multivalent Ions</a:t>
              </a:r>
            </a:p>
          </p:txBody>
        </p:sp>
        <p:sp>
          <p:nvSpPr>
            <p:cNvPr id="13" name="Oval 12">
              <a:extLst>
                <a:ext uri="{FF2B5EF4-FFF2-40B4-BE49-F238E27FC236}">
                  <a16:creationId xmlns:a16="http://schemas.microsoft.com/office/drawing/2014/main" id="{1A13FED1-6749-C9DA-0C69-D2886841DD2D}"/>
                </a:ext>
              </a:extLst>
            </p:cNvPr>
            <p:cNvSpPr/>
            <p:nvPr/>
          </p:nvSpPr>
          <p:spPr>
            <a:xfrm>
              <a:off x="7223355" y="2905876"/>
              <a:ext cx="196697" cy="19669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85DEBA90-2D38-43D7-D460-2286C159D12D}"/>
              </a:ext>
            </a:extLst>
          </p:cNvPr>
          <p:cNvGrpSpPr/>
          <p:nvPr/>
        </p:nvGrpSpPr>
        <p:grpSpPr>
          <a:xfrm>
            <a:off x="8000269" y="3442932"/>
            <a:ext cx="1452370" cy="597171"/>
            <a:chOff x="6595518" y="3317126"/>
            <a:chExt cx="1452370" cy="597171"/>
          </a:xfrm>
        </p:grpSpPr>
        <p:sp>
          <p:nvSpPr>
            <p:cNvPr id="11" name="Content Placeholder 2">
              <a:extLst>
                <a:ext uri="{FF2B5EF4-FFF2-40B4-BE49-F238E27FC236}">
                  <a16:creationId xmlns:a16="http://schemas.microsoft.com/office/drawing/2014/main" id="{893E552F-79C3-321C-D522-68A85558DB5C}"/>
                </a:ext>
              </a:extLst>
            </p:cNvPr>
            <p:cNvSpPr txBox="1">
              <a:spLocks/>
            </p:cNvSpPr>
            <p:nvPr/>
          </p:nvSpPr>
          <p:spPr>
            <a:xfrm>
              <a:off x="6595518" y="3317126"/>
              <a:ext cx="1452370" cy="51923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Times New Roman" panose="02020603050405020304" pitchFamily="18" charset="0"/>
                  <a:cs typeface="Times New Roman" panose="02020603050405020304" pitchFamily="18" charset="0"/>
                </a:rPr>
                <a:t>Monovalent Ions</a:t>
              </a:r>
            </a:p>
          </p:txBody>
        </p:sp>
        <p:sp>
          <p:nvSpPr>
            <p:cNvPr id="14" name="Oval 13">
              <a:extLst>
                <a:ext uri="{FF2B5EF4-FFF2-40B4-BE49-F238E27FC236}">
                  <a16:creationId xmlns:a16="http://schemas.microsoft.com/office/drawing/2014/main" id="{E60207AE-3EDD-ADE3-17E5-87D85769DAE5}"/>
                </a:ext>
              </a:extLst>
            </p:cNvPr>
            <p:cNvSpPr/>
            <p:nvPr/>
          </p:nvSpPr>
          <p:spPr>
            <a:xfrm flipV="1">
              <a:off x="7260609" y="3792109"/>
              <a:ext cx="122188" cy="122188"/>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Content Placeholder 2">
            <a:extLst>
              <a:ext uri="{FF2B5EF4-FFF2-40B4-BE49-F238E27FC236}">
                <a16:creationId xmlns:a16="http://schemas.microsoft.com/office/drawing/2014/main" id="{6DB081CB-F8DB-2B87-6786-44C97154C611}"/>
              </a:ext>
            </a:extLst>
          </p:cNvPr>
          <p:cNvSpPr txBox="1">
            <a:spLocks/>
          </p:cNvSpPr>
          <p:nvPr/>
        </p:nvSpPr>
        <p:spPr>
          <a:xfrm>
            <a:off x="9233336" y="1484735"/>
            <a:ext cx="1108056" cy="3287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Times New Roman" panose="02020603050405020304" pitchFamily="18" charset="0"/>
                <a:cs typeface="Times New Roman" panose="02020603050405020304" pitchFamily="18" charset="0"/>
              </a:rPr>
              <a:t>Prefilters</a:t>
            </a:r>
          </a:p>
        </p:txBody>
      </p:sp>
      <p:sp>
        <p:nvSpPr>
          <p:cNvPr id="17" name="Content Placeholder 2">
            <a:extLst>
              <a:ext uri="{FF2B5EF4-FFF2-40B4-BE49-F238E27FC236}">
                <a16:creationId xmlns:a16="http://schemas.microsoft.com/office/drawing/2014/main" id="{D07A8913-780C-9992-2082-60214B2BCB07}"/>
              </a:ext>
            </a:extLst>
          </p:cNvPr>
          <p:cNvSpPr txBox="1">
            <a:spLocks/>
          </p:cNvSpPr>
          <p:nvPr/>
        </p:nvSpPr>
        <p:spPr>
          <a:xfrm>
            <a:off x="10244132" y="1484735"/>
            <a:ext cx="1108056" cy="3287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Times New Roman" panose="02020603050405020304" pitchFamily="18" charset="0"/>
                <a:cs typeface="Times New Roman" panose="02020603050405020304" pitchFamily="18" charset="0"/>
              </a:rPr>
              <a:t>NF</a:t>
            </a:r>
          </a:p>
        </p:txBody>
      </p:sp>
      <p:cxnSp>
        <p:nvCxnSpPr>
          <p:cNvPr id="20" name="Straight Connector 19">
            <a:extLst>
              <a:ext uri="{FF2B5EF4-FFF2-40B4-BE49-F238E27FC236}">
                <a16:creationId xmlns:a16="http://schemas.microsoft.com/office/drawing/2014/main" id="{575FE6FC-2E3F-228F-DD25-6D5DE2588DBF}"/>
              </a:ext>
            </a:extLst>
          </p:cNvPr>
          <p:cNvCxnSpPr>
            <a:cxnSpLocks/>
          </p:cNvCxnSpPr>
          <p:nvPr/>
        </p:nvCxnSpPr>
        <p:spPr>
          <a:xfrm>
            <a:off x="9243353" y="1630605"/>
            <a:ext cx="0" cy="2496808"/>
          </a:xfrm>
          <a:prstGeom prst="line">
            <a:avLst/>
          </a:prstGeom>
          <a:ln>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2" name="Straight Connector 21">
            <a:extLst>
              <a:ext uri="{FF2B5EF4-FFF2-40B4-BE49-F238E27FC236}">
                <a16:creationId xmlns:a16="http://schemas.microsoft.com/office/drawing/2014/main" id="{FA2656EF-776C-7C82-2A47-C4EC9A12919B}"/>
              </a:ext>
            </a:extLst>
          </p:cNvPr>
          <p:cNvCxnSpPr>
            <a:cxnSpLocks/>
          </p:cNvCxnSpPr>
          <p:nvPr/>
        </p:nvCxnSpPr>
        <p:spPr>
          <a:xfrm>
            <a:off x="10341392" y="1630605"/>
            <a:ext cx="0" cy="2496808"/>
          </a:xfrm>
          <a:prstGeom prst="line">
            <a:avLst/>
          </a:prstGeom>
          <a:ln>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3" name="Straight Connector 22">
            <a:extLst>
              <a:ext uri="{FF2B5EF4-FFF2-40B4-BE49-F238E27FC236}">
                <a16:creationId xmlns:a16="http://schemas.microsoft.com/office/drawing/2014/main" id="{875F4CC1-328B-69E3-EEAA-E048355077A6}"/>
              </a:ext>
            </a:extLst>
          </p:cNvPr>
          <p:cNvCxnSpPr>
            <a:cxnSpLocks/>
          </p:cNvCxnSpPr>
          <p:nvPr/>
        </p:nvCxnSpPr>
        <p:spPr>
          <a:xfrm>
            <a:off x="11352188" y="1649095"/>
            <a:ext cx="0" cy="2478318"/>
          </a:xfrm>
          <a:prstGeom prst="line">
            <a:avLst/>
          </a:prstGeom>
          <a:ln>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5" name="Straight Connector 24">
            <a:extLst>
              <a:ext uri="{FF2B5EF4-FFF2-40B4-BE49-F238E27FC236}">
                <a16:creationId xmlns:a16="http://schemas.microsoft.com/office/drawing/2014/main" id="{C55A33AE-6E76-0AC7-DBE2-C4EA095E7488}"/>
              </a:ext>
            </a:extLst>
          </p:cNvPr>
          <p:cNvCxnSpPr>
            <a:cxnSpLocks/>
          </p:cNvCxnSpPr>
          <p:nvPr/>
        </p:nvCxnSpPr>
        <p:spPr>
          <a:xfrm>
            <a:off x="8249265" y="1743870"/>
            <a:ext cx="3102923" cy="0"/>
          </a:xfrm>
          <a:prstGeom prst="line">
            <a:avLst/>
          </a:prstGeom>
          <a:ln>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6" name="Straight Connector 25">
            <a:extLst>
              <a:ext uri="{FF2B5EF4-FFF2-40B4-BE49-F238E27FC236}">
                <a16:creationId xmlns:a16="http://schemas.microsoft.com/office/drawing/2014/main" id="{F3CC4D2A-1F08-D9B3-B441-BAB23F6906B5}"/>
              </a:ext>
            </a:extLst>
          </p:cNvPr>
          <p:cNvCxnSpPr>
            <a:cxnSpLocks/>
          </p:cNvCxnSpPr>
          <p:nvPr/>
        </p:nvCxnSpPr>
        <p:spPr>
          <a:xfrm>
            <a:off x="8249265" y="2577392"/>
            <a:ext cx="3111446" cy="0"/>
          </a:xfrm>
          <a:prstGeom prst="line">
            <a:avLst/>
          </a:prstGeom>
          <a:ln>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7" name="Straight Connector 26">
            <a:extLst>
              <a:ext uri="{FF2B5EF4-FFF2-40B4-BE49-F238E27FC236}">
                <a16:creationId xmlns:a16="http://schemas.microsoft.com/office/drawing/2014/main" id="{EC3A4B4A-C414-BF26-99AC-2436906ABAFF}"/>
              </a:ext>
            </a:extLst>
          </p:cNvPr>
          <p:cNvCxnSpPr>
            <a:cxnSpLocks/>
          </p:cNvCxnSpPr>
          <p:nvPr/>
        </p:nvCxnSpPr>
        <p:spPr>
          <a:xfrm>
            <a:off x="8249265" y="3377763"/>
            <a:ext cx="3111446" cy="0"/>
          </a:xfrm>
          <a:prstGeom prst="line">
            <a:avLst/>
          </a:prstGeom>
          <a:ln>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8" name="Straight Connector 27">
            <a:extLst>
              <a:ext uri="{FF2B5EF4-FFF2-40B4-BE49-F238E27FC236}">
                <a16:creationId xmlns:a16="http://schemas.microsoft.com/office/drawing/2014/main" id="{68841DF7-E5F0-A1C5-AE2F-4556F38D3733}"/>
              </a:ext>
            </a:extLst>
          </p:cNvPr>
          <p:cNvCxnSpPr>
            <a:cxnSpLocks/>
          </p:cNvCxnSpPr>
          <p:nvPr/>
        </p:nvCxnSpPr>
        <p:spPr>
          <a:xfrm>
            <a:off x="8249265" y="4127413"/>
            <a:ext cx="3111446" cy="0"/>
          </a:xfrm>
          <a:prstGeom prst="line">
            <a:avLst/>
          </a:prstGeom>
          <a:ln>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37" name="Content Placeholder 2">
            <a:extLst>
              <a:ext uri="{FF2B5EF4-FFF2-40B4-BE49-F238E27FC236}">
                <a16:creationId xmlns:a16="http://schemas.microsoft.com/office/drawing/2014/main" id="{83825763-36F7-CB9A-D734-F090C745AE69}"/>
              </a:ext>
            </a:extLst>
          </p:cNvPr>
          <p:cNvSpPr txBox="1">
            <a:spLocks/>
          </p:cNvSpPr>
          <p:nvPr/>
        </p:nvSpPr>
        <p:spPr>
          <a:xfrm>
            <a:off x="8926467" y="1120651"/>
            <a:ext cx="1871693" cy="3287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rgbClr val="0C234B"/>
                </a:solidFill>
                <a:latin typeface="Times New Roman" panose="02020603050405020304" pitchFamily="18" charset="0"/>
                <a:cs typeface="Times New Roman" panose="02020603050405020304" pitchFamily="18" charset="0"/>
              </a:rPr>
              <a:t>Rejection By Size</a:t>
            </a:r>
          </a:p>
        </p:txBody>
      </p:sp>
      <p:sp>
        <p:nvSpPr>
          <p:cNvPr id="40" name="TextBox 39">
            <a:extLst>
              <a:ext uri="{FF2B5EF4-FFF2-40B4-BE49-F238E27FC236}">
                <a16:creationId xmlns:a16="http://schemas.microsoft.com/office/drawing/2014/main" id="{26F129A9-3BCB-0F10-2EC7-D3AE41D7A7F2}"/>
              </a:ext>
            </a:extLst>
          </p:cNvPr>
          <p:cNvSpPr txBox="1"/>
          <p:nvPr/>
        </p:nvSpPr>
        <p:spPr>
          <a:xfrm>
            <a:off x="9420624" y="3592837"/>
            <a:ext cx="95077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-6.1%</a:t>
            </a:r>
          </a:p>
        </p:txBody>
      </p:sp>
      <p:sp>
        <p:nvSpPr>
          <p:cNvPr id="41" name="TextBox 40">
            <a:extLst>
              <a:ext uri="{FF2B5EF4-FFF2-40B4-BE49-F238E27FC236}">
                <a16:creationId xmlns:a16="http://schemas.microsoft.com/office/drawing/2014/main" id="{AADC24E6-A41B-6FEE-776C-58AE5E59646A}"/>
              </a:ext>
            </a:extLst>
          </p:cNvPr>
          <p:cNvSpPr txBox="1"/>
          <p:nvPr/>
        </p:nvSpPr>
        <p:spPr>
          <a:xfrm>
            <a:off x="9391204" y="2756877"/>
            <a:ext cx="79417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-7.2%</a:t>
            </a:r>
          </a:p>
        </p:txBody>
      </p:sp>
      <p:sp>
        <p:nvSpPr>
          <p:cNvPr id="42" name="TextBox 41">
            <a:extLst>
              <a:ext uri="{FF2B5EF4-FFF2-40B4-BE49-F238E27FC236}">
                <a16:creationId xmlns:a16="http://schemas.microsoft.com/office/drawing/2014/main" id="{64E99590-16A7-316D-4634-48C51CCB67A0}"/>
              </a:ext>
            </a:extLst>
          </p:cNvPr>
          <p:cNvSpPr txBox="1"/>
          <p:nvPr/>
        </p:nvSpPr>
        <p:spPr>
          <a:xfrm>
            <a:off x="10549487" y="2741752"/>
            <a:ext cx="79417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13.8%</a:t>
            </a:r>
          </a:p>
        </p:txBody>
      </p:sp>
      <p:sp>
        <p:nvSpPr>
          <p:cNvPr id="43" name="TextBox 42">
            <a:extLst>
              <a:ext uri="{FF2B5EF4-FFF2-40B4-BE49-F238E27FC236}">
                <a16:creationId xmlns:a16="http://schemas.microsoft.com/office/drawing/2014/main" id="{5975855A-F433-D62C-1442-8601FCFC354B}"/>
              </a:ext>
            </a:extLst>
          </p:cNvPr>
          <p:cNvSpPr txBox="1"/>
          <p:nvPr/>
        </p:nvSpPr>
        <p:spPr>
          <a:xfrm>
            <a:off x="10480615" y="3545901"/>
            <a:ext cx="79417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78.2%</a:t>
            </a:r>
          </a:p>
        </p:txBody>
      </p:sp>
      <p:sp>
        <p:nvSpPr>
          <p:cNvPr id="45" name="TextBox 44">
            <a:extLst>
              <a:ext uri="{FF2B5EF4-FFF2-40B4-BE49-F238E27FC236}">
                <a16:creationId xmlns:a16="http://schemas.microsoft.com/office/drawing/2014/main" id="{BCA66FAA-E954-55FD-6CE8-B9779F47D866}"/>
              </a:ext>
            </a:extLst>
          </p:cNvPr>
          <p:cNvSpPr txBox="1"/>
          <p:nvPr/>
        </p:nvSpPr>
        <p:spPr>
          <a:xfrm>
            <a:off x="9415590" y="1951635"/>
            <a:ext cx="79417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13.9%</a:t>
            </a:r>
          </a:p>
        </p:txBody>
      </p:sp>
      <p:sp>
        <p:nvSpPr>
          <p:cNvPr id="46" name="TextBox 45">
            <a:extLst>
              <a:ext uri="{FF2B5EF4-FFF2-40B4-BE49-F238E27FC236}">
                <a16:creationId xmlns:a16="http://schemas.microsoft.com/office/drawing/2014/main" id="{D37B8932-85CB-B28E-6BB1-F58B31EB4FEF}"/>
              </a:ext>
            </a:extLst>
          </p:cNvPr>
          <p:cNvSpPr txBox="1"/>
          <p:nvPr/>
        </p:nvSpPr>
        <p:spPr>
          <a:xfrm>
            <a:off x="10513628" y="1981592"/>
            <a:ext cx="79417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55.0%</a:t>
            </a:r>
          </a:p>
        </p:txBody>
      </p:sp>
      <p:sp>
        <p:nvSpPr>
          <p:cNvPr id="50" name="Rectangle 49">
            <a:extLst>
              <a:ext uri="{FF2B5EF4-FFF2-40B4-BE49-F238E27FC236}">
                <a16:creationId xmlns:a16="http://schemas.microsoft.com/office/drawing/2014/main" id="{E3BE919F-7E32-965C-5EF7-A3DE3B577AF3}"/>
              </a:ext>
            </a:extLst>
          </p:cNvPr>
          <p:cNvSpPr/>
          <p:nvPr/>
        </p:nvSpPr>
        <p:spPr>
          <a:xfrm>
            <a:off x="10235612" y="1484735"/>
            <a:ext cx="1244616" cy="2699791"/>
          </a:xfrm>
          <a:prstGeom prst="rect">
            <a:avLst/>
          </a:prstGeom>
          <a:noFill/>
          <a:ln w="28575">
            <a:solidFill>
              <a:srgbClr val="AB0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ontent Placeholder 2">
            <a:extLst>
              <a:ext uri="{FF2B5EF4-FFF2-40B4-BE49-F238E27FC236}">
                <a16:creationId xmlns:a16="http://schemas.microsoft.com/office/drawing/2014/main" id="{AD1F6990-B03F-A535-6B6F-294088BF9611}"/>
              </a:ext>
            </a:extLst>
          </p:cNvPr>
          <p:cNvSpPr txBox="1">
            <a:spLocks/>
          </p:cNvSpPr>
          <p:nvPr/>
        </p:nvSpPr>
        <p:spPr>
          <a:xfrm>
            <a:off x="276908" y="1307590"/>
            <a:ext cx="7133541" cy="2762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Most rejection took place through the NF membrane</a:t>
            </a:r>
          </a:p>
          <a:p>
            <a:endParaRPr lang="en-US" dirty="0"/>
          </a:p>
        </p:txBody>
      </p:sp>
      <p:sp>
        <p:nvSpPr>
          <p:cNvPr id="3" name="Slide Number Placeholder 2">
            <a:extLst>
              <a:ext uri="{FF2B5EF4-FFF2-40B4-BE49-F238E27FC236}">
                <a16:creationId xmlns:a16="http://schemas.microsoft.com/office/drawing/2014/main" id="{009C4315-DE8D-7773-18CD-4010188B32D1}"/>
              </a:ext>
            </a:extLst>
          </p:cNvPr>
          <p:cNvSpPr>
            <a:spLocks noGrp="1"/>
          </p:cNvSpPr>
          <p:nvPr>
            <p:ph type="sldNum" sz="quarter" idx="12"/>
          </p:nvPr>
        </p:nvSpPr>
        <p:spPr/>
        <p:txBody>
          <a:bodyPr/>
          <a:lstStyle/>
          <a:p>
            <a:fld id="{433327A2-81B6-4119-8F20-91156AB2E87D}" type="slidenum">
              <a:rPr lang="en-US" sz="1400" smtClean="0">
                <a:solidFill>
                  <a:srgbClr val="0C234B"/>
                </a:solidFill>
              </a:rPr>
              <a:t>11</a:t>
            </a:fld>
            <a:endParaRPr lang="en-US" sz="1400" dirty="0">
              <a:solidFill>
                <a:srgbClr val="0C234B"/>
              </a:solidFill>
            </a:endParaRPr>
          </a:p>
        </p:txBody>
      </p:sp>
    </p:spTree>
    <p:extLst>
      <p:ext uri="{BB962C8B-B14F-4D97-AF65-F5344CB8AC3E}">
        <p14:creationId xmlns:p14="http://schemas.microsoft.com/office/powerpoint/2010/main" val="400861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670B27A-219A-1AF4-A828-59A373651F81}"/>
              </a:ext>
            </a:extLst>
          </p:cNvPr>
          <p:cNvGrpSpPr/>
          <p:nvPr/>
        </p:nvGrpSpPr>
        <p:grpSpPr>
          <a:xfrm>
            <a:off x="5308029" y="4184527"/>
            <a:ext cx="6121971" cy="2762247"/>
            <a:chOff x="3571624" y="-511554"/>
            <a:chExt cx="5153025" cy="3411855"/>
          </a:xfrm>
        </p:grpSpPr>
        <p:graphicFrame>
          <p:nvGraphicFramePr>
            <p:cNvPr id="19" name="Chart 18">
              <a:extLst>
                <a:ext uri="{FF2B5EF4-FFF2-40B4-BE49-F238E27FC236}">
                  <a16:creationId xmlns:a16="http://schemas.microsoft.com/office/drawing/2014/main" id="{A00B2B54-BC06-3D06-9808-8FBEF913E082}"/>
                </a:ext>
                <a:ext uri="{147F2762-F138-4A5C-976F-8EAC2B608ADB}">
                  <a16:predDERef xmlns:a16="http://schemas.microsoft.com/office/drawing/2014/main" pred="{35715FC2-EB4C-962B-B28D-231D8270CD93}"/>
                </a:ext>
              </a:extLst>
            </p:cNvPr>
            <p:cNvGraphicFramePr>
              <a:graphicFrameLocks/>
            </p:cNvGraphicFramePr>
            <p:nvPr>
              <p:extLst>
                <p:ext uri="{D42A27DB-BD31-4B8C-83A1-F6EECF244321}">
                  <p14:modId xmlns:p14="http://schemas.microsoft.com/office/powerpoint/2010/main" val="3383586639"/>
                </p:ext>
              </p:extLst>
            </p:nvPr>
          </p:nvGraphicFramePr>
          <p:xfrm>
            <a:off x="3571624" y="-511554"/>
            <a:ext cx="5153025" cy="3411855"/>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6">
              <a:extLst>
                <a:ext uri="{FF2B5EF4-FFF2-40B4-BE49-F238E27FC236}">
                  <a16:creationId xmlns:a16="http://schemas.microsoft.com/office/drawing/2014/main" id="{20CCC0C1-A0E9-DF61-3B0C-9E675B2E3004}"/>
                </a:ext>
              </a:extLst>
            </p:cNvPr>
            <p:cNvSpPr txBox="1"/>
            <p:nvPr/>
          </p:nvSpPr>
          <p:spPr>
            <a:xfrm>
              <a:off x="5916748" y="2306802"/>
              <a:ext cx="763260" cy="20437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rgbClr val="0C234B"/>
                  </a:solidFill>
                  <a:latin typeface="Times New Roman" panose="02020603050405020304" pitchFamily="18" charset="0"/>
                  <a:cs typeface="Times New Roman" panose="02020603050405020304" pitchFamily="18" charset="0"/>
                </a:rPr>
                <a:t>Hour</a:t>
              </a:r>
              <a:endParaRPr lang="en-US" sz="1000" dirty="0">
                <a:solidFill>
                  <a:srgbClr val="0C234B"/>
                </a:solidFill>
                <a:latin typeface="Times New Roman" panose="02020603050405020304" pitchFamily="18" charset="0"/>
                <a:cs typeface="Times New Roman" panose="02020603050405020304" pitchFamily="18" charset="0"/>
              </a:endParaRPr>
            </a:p>
          </p:txBody>
        </p:sp>
      </p:grpSp>
      <p:graphicFrame>
        <p:nvGraphicFramePr>
          <p:cNvPr id="15" name="Chart 14">
            <a:extLst>
              <a:ext uri="{FF2B5EF4-FFF2-40B4-BE49-F238E27FC236}">
                <a16:creationId xmlns:a16="http://schemas.microsoft.com/office/drawing/2014/main" id="{FE98D431-CF31-B331-A2CD-CEEF5AC6EE17}"/>
              </a:ext>
            </a:extLst>
          </p:cNvPr>
          <p:cNvGraphicFramePr>
            <a:graphicFrameLocks/>
          </p:cNvGraphicFramePr>
          <p:nvPr>
            <p:extLst>
              <p:ext uri="{D42A27DB-BD31-4B8C-83A1-F6EECF244321}">
                <p14:modId xmlns:p14="http://schemas.microsoft.com/office/powerpoint/2010/main" val="1827530058"/>
              </p:ext>
            </p:extLst>
          </p:nvPr>
        </p:nvGraphicFramePr>
        <p:xfrm>
          <a:off x="53340" y="4169933"/>
          <a:ext cx="5204460" cy="290051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F6D55331-3349-F7ED-FDEA-7064D67DB5EE}"/>
              </a:ext>
            </a:extLst>
          </p:cNvPr>
          <p:cNvSpPr>
            <a:spLocks noGrp="1"/>
          </p:cNvSpPr>
          <p:nvPr>
            <p:ph type="title"/>
          </p:nvPr>
        </p:nvSpPr>
        <p:spPr/>
        <p:txBody>
          <a:bodyPr/>
          <a:lstStyle/>
          <a:p>
            <a:r>
              <a:rPr lang="en-US" dirty="0"/>
              <a:t>Results</a:t>
            </a:r>
          </a:p>
        </p:txBody>
      </p:sp>
      <p:grpSp>
        <p:nvGrpSpPr>
          <p:cNvPr id="29" name="Group 28">
            <a:extLst>
              <a:ext uri="{FF2B5EF4-FFF2-40B4-BE49-F238E27FC236}">
                <a16:creationId xmlns:a16="http://schemas.microsoft.com/office/drawing/2014/main" id="{42401FFF-EB65-4A35-17F6-4C613EFF37DD}"/>
              </a:ext>
            </a:extLst>
          </p:cNvPr>
          <p:cNvGrpSpPr/>
          <p:nvPr/>
        </p:nvGrpSpPr>
        <p:grpSpPr>
          <a:xfrm>
            <a:off x="8000269" y="1743870"/>
            <a:ext cx="1452370" cy="788823"/>
            <a:chOff x="6595518" y="1411590"/>
            <a:chExt cx="1452370" cy="788823"/>
          </a:xfrm>
        </p:grpSpPr>
        <p:sp>
          <p:nvSpPr>
            <p:cNvPr id="4" name="Content Placeholder 2">
              <a:extLst>
                <a:ext uri="{FF2B5EF4-FFF2-40B4-BE49-F238E27FC236}">
                  <a16:creationId xmlns:a16="http://schemas.microsoft.com/office/drawing/2014/main" id="{B3E15CA7-DAA5-216D-0D6F-1466E184F01D}"/>
                </a:ext>
              </a:extLst>
            </p:cNvPr>
            <p:cNvSpPr txBox="1">
              <a:spLocks/>
            </p:cNvSpPr>
            <p:nvPr/>
          </p:nvSpPr>
          <p:spPr>
            <a:xfrm>
              <a:off x="6595518" y="1411590"/>
              <a:ext cx="1452370" cy="519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Times New Roman" panose="02020603050405020304" pitchFamily="18" charset="0"/>
                  <a:cs typeface="Times New Roman" panose="02020603050405020304" pitchFamily="18" charset="0"/>
                </a:rPr>
                <a:t>Suspended Particles</a:t>
              </a:r>
            </a:p>
          </p:txBody>
        </p:sp>
        <p:sp>
          <p:nvSpPr>
            <p:cNvPr id="12" name="Oval 11">
              <a:extLst>
                <a:ext uri="{FF2B5EF4-FFF2-40B4-BE49-F238E27FC236}">
                  <a16:creationId xmlns:a16="http://schemas.microsoft.com/office/drawing/2014/main" id="{13083B91-CE9B-A3A7-2214-2116083E6BB8}"/>
                </a:ext>
              </a:extLst>
            </p:cNvPr>
            <p:cNvSpPr/>
            <p:nvPr/>
          </p:nvSpPr>
          <p:spPr>
            <a:xfrm flipV="1">
              <a:off x="7171485" y="1899977"/>
              <a:ext cx="300436" cy="300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46D584F4-DCA5-3567-A987-660146ECBDE5}"/>
              </a:ext>
            </a:extLst>
          </p:cNvPr>
          <p:cNvGrpSpPr/>
          <p:nvPr/>
        </p:nvGrpSpPr>
        <p:grpSpPr>
          <a:xfrm>
            <a:off x="8000269" y="2570798"/>
            <a:ext cx="1452370" cy="736237"/>
            <a:chOff x="6595518" y="2366336"/>
            <a:chExt cx="1452370" cy="736237"/>
          </a:xfrm>
        </p:grpSpPr>
        <p:sp>
          <p:nvSpPr>
            <p:cNvPr id="5" name="Content Placeholder 2">
              <a:extLst>
                <a:ext uri="{FF2B5EF4-FFF2-40B4-BE49-F238E27FC236}">
                  <a16:creationId xmlns:a16="http://schemas.microsoft.com/office/drawing/2014/main" id="{D74F11A7-6AA6-129E-5BBF-D529B6018F43}"/>
                </a:ext>
              </a:extLst>
            </p:cNvPr>
            <p:cNvSpPr txBox="1">
              <a:spLocks/>
            </p:cNvSpPr>
            <p:nvPr/>
          </p:nvSpPr>
          <p:spPr>
            <a:xfrm>
              <a:off x="6595518" y="2366336"/>
              <a:ext cx="1452370" cy="519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Times New Roman" panose="02020603050405020304" pitchFamily="18" charset="0"/>
                  <a:cs typeface="Times New Roman" panose="02020603050405020304" pitchFamily="18" charset="0"/>
                </a:rPr>
                <a:t>Multivalent Ions</a:t>
              </a:r>
            </a:p>
          </p:txBody>
        </p:sp>
        <p:sp>
          <p:nvSpPr>
            <p:cNvPr id="13" name="Oval 12">
              <a:extLst>
                <a:ext uri="{FF2B5EF4-FFF2-40B4-BE49-F238E27FC236}">
                  <a16:creationId xmlns:a16="http://schemas.microsoft.com/office/drawing/2014/main" id="{1A13FED1-6749-C9DA-0C69-D2886841DD2D}"/>
                </a:ext>
              </a:extLst>
            </p:cNvPr>
            <p:cNvSpPr/>
            <p:nvPr/>
          </p:nvSpPr>
          <p:spPr>
            <a:xfrm>
              <a:off x="7223355" y="2905876"/>
              <a:ext cx="196697" cy="19669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85DEBA90-2D38-43D7-D460-2286C159D12D}"/>
              </a:ext>
            </a:extLst>
          </p:cNvPr>
          <p:cNvGrpSpPr/>
          <p:nvPr/>
        </p:nvGrpSpPr>
        <p:grpSpPr>
          <a:xfrm>
            <a:off x="8000269" y="3442932"/>
            <a:ext cx="1452370" cy="597171"/>
            <a:chOff x="6595518" y="3317126"/>
            <a:chExt cx="1452370" cy="597171"/>
          </a:xfrm>
        </p:grpSpPr>
        <p:sp>
          <p:nvSpPr>
            <p:cNvPr id="11" name="Content Placeholder 2">
              <a:extLst>
                <a:ext uri="{FF2B5EF4-FFF2-40B4-BE49-F238E27FC236}">
                  <a16:creationId xmlns:a16="http://schemas.microsoft.com/office/drawing/2014/main" id="{893E552F-79C3-321C-D522-68A85558DB5C}"/>
                </a:ext>
              </a:extLst>
            </p:cNvPr>
            <p:cNvSpPr txBox="1">
              <a:spLocks/>
            </p:cNvSpPr>
            <p:nvPr/>
          </p:nvSpPr>
          <p:spPr>
            <a:xfrm>
              <a:off x="6595518" y="3317126"/>
              <a:ext cx="1452370" cy="51923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Times New Roman" panose="02020603050405020304" pitchFamily="18" charset="0"/>
                  <a:cs typeface="Times New Roman" panose="02020603050405020304" pitchFamily="18" charset="0"/>
                </a:rPr>
                <a:t>Monovalent Ions</a:t>
              </a:r>
            </a:p>
          </p:txBody>
        </p:sp>
        <p:sp>
          <p:nvSpPr>
            <p:cNvPr id="14" name="Oval 13">
              <a:extLst>
                <a:ext uri="{FF2B5EF4-FFF2-40B4-BE49-F238E27FC236}">
                  <a16:creationId xmlns:a16="http://schemas.microsoft.com/office/drawing/2014/main" id="{E60207AE-3EDD-ADE3-17E5-87D85769DAE5}"/>
                </a:ext>
              </a:extLst>
            </p:cNvPr>
            <p:cNvSpPr/>
            <p:nvPr/>
          </p:nvSpPr>
          <p:spPr>
            <a:xfrm flipV="1">
              <a:off x="7260609" y="3792109"/>
              <a:ext cx="122188" cy="122188"/>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Content Placeholder 2">
            <a:extLst>
              <a:ext uri="{FF2B5EF4-FFF2-40B4-BE49-F238E27FC236}">
                <a16:creationId xmlns:a16="http://schemas.microsoft.com/office/drawing/2014/main" id="{6DB081CB-F8DB-2B87-6786-44C97154C611}"/>
              </a:ext>
            </a:extLst>
          </p:cNvPr>
          <p:cNvSpPr txBox="1">
            <a:spLocks/>
          </p:cNvSpPr>
          <p:nvPr/>
        </p:nvSpPr>
        <p:spPr>
          <a:xfrm>
            <a:off x="9233336" y="1484735"/>
            <a:ext cx="1108056" cy="3287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Times New Roman" panose="02020603050405020304" pitchFamily="18" charset="0"/>
                <a:cs typeface="Times New Roman" panose="02020603050405020304" pitchFamily="18" charset="0"/>
              </a:rPr>
              <a:t>Prefilters</a:t>
            </a:r>
          </a:p>
        </p:txBody>
      </p:sp>
      <p:sp>
        <p:nvSpPr>
          <p:cNvPr id="17" name="Content Placeholder 2">
            <a:extLst>
              <a:ext uri="{FF2B5EF4-FFF2-40B4-BE49-F238E27FC236}">
                <a16:creationId xmlns:a16="http://schemas.microsoft.com/office/drawing/2014/main" id="{D07A8913-780C-9992-2082-60214B2BCB07}"/>
              </a:ext>
            </a:extLst>
          </p:cNvPr>
          <p:cNvSpPr txBox="1">
            <a:spLocks/>
          </p:cNvSpPr>
          <p:nvPr/>
        </p:nvSpPr>
        <p:spPr>
          <a:xfrm>
            <a:off x="10244132" y="1484735"/>
            <a:ext cx="1108056" cy="3287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Times New Roman" panose="02020603050405020304" pitchFamily="18" charset="0"/>
                <a:cs typeface="Times New Roman" panose="02020603050405020304" pitchFamily="18" charset="0"/>
              </a:rPr>
              <a:t>NF</a:t>
            </a:r>
          </a:p>
        </p:txBody>
      </p:sp>
      <p:cxnSp>
        <p:nvCxnSpPr>
          <p:cNvPr id="20" name="Straight Connector 19">
            <a:extLst>
              <a:ext uri="{FF2B5EF4-FFF2-40B4-BE49-F238E27FC236}">
                <a16:creationId xmlns:a16="http://schemas.microsoft.com/office/drawing/2014/main" id="{575FE6FC-2E3F-228F-DD25-6D5DE2588DBF}"/>
              </a:ext>
            </a:extLst>
          </p:cNvPr>
          <p:cNvCxnSpPr>
            <a:cxnSpLocks/>
          </p:cNvCxnSpPr>
          <p:nvPr/>
        </p:nvCxnSpPr>
        <p:spPr>
          <a:xfrm>
            <a:off x="9243353" y="1630605"/>
            <a:ext cx="0" cy="2496808"/>
          </a:xfrm>
          <a:prstGeom prst="line">
            <a:avLst/>
          </a:prstGeom>
          <a:ln>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2" name="Straight Connector 21">
            <a:extLst>
              <a:ext uri="{FF2B5EF4-FFF2-40B4-BE49-F238E27FC236}">
                <a16:creationId xmlns:a16="http://schemas.microsoft.com/office/drawing/2014/main" id="{FA2656EF-776C-7C82-2A47-C4EC9A12919B}"/>
              </a:ext>
            </a:extLst>
          </p:cNvPr>
          <p:cNvCxnSpPr>
            <a:cxnSpLocks/>
          </p:cNvCxnSpPr>
          <p:nvPr/>
        </p:nvCxnSpPr>
        <p:spPr>
          <a:xfrm>
            <a:off x="10341392" y="1630605"/>
            <a:ext cx="0" cy="2496808"/>
          </a:xfrm>
          <a:prstGeom prst="line">
            <a:avLst/>
          </a:prstGeom>
          <a:ln>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3" name="Straight Connector 22">
            <a:extLst>
              <a:ext uri="{FF2B5EF4-FFF2-40B4-BE49-F238E27FC236}">
                <a16:creationId xmlns:a16="http://schemas.microsoft.com/office/drawing/2014/main" id="{875F4CC1-328B-69E3-EEAA-E048355077A6}"/>
              </a:ext>
            </a:extLst>
          </p:cNvPr>
          <p:cNvCxnSpPr>
            <a:cxnSpLocks/>
          </p:cNvCxnSpPr>
          <p:nvPr/>
        </p:nvCxnSpPr>
        <p:spPr>
          <a:xfrm>
            <a:off x="11352188" y="1649095"/>
            <a:ext cx="0" cy="2478318"/>
          </a:xfrm>
          <a:prstGeom prst="line">
            <a:avLst/>
          </a:prstGeom>
          <a:ln>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5" name="Straight Connector 24">
            <a:extLst>
              <a:ext uri="{FF2B5EF4-FFF2-40B4-BE49-F238E27FC236}">
                <a16:creationId xmlns:a16="http://schemas.microsoft.com/office/drawing/2014/main" id="{C55A33AE-6E76-0AC7-DBE2-C4EA095E7488}"/>
              </a:ext>
            </a:extLst>
          </p:cNvPr>
          <p:cNvCxnSpPr>
            <a:cxnSpLocks/>
          </p:cNvCxnSpPr>
          <p:nvPr/>
        </p:nvCxnSpPr>
        <p:spPr>
          <a:xfrm>
            <a:off x="8249265" y="1743870"/>
            <a:ext cx="3102923" cy="0"/>
          </a:xfrm>
          <a:prstGeom prst="line">
            <a:avLst/>
          </a:prstGeom>
          <a:ln>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6" name="Straight Connector 25">
            <a:extLst>
              <a:ext uri="{FF2B5EF4-FFF2-40B4-BE49-F238E27FC236}">
                <a16:creationId xmlns:a16="http://schemas.microsoft.com/office/drawing/2014/main" id="{F3CC4D2A-1F08-D9B3-B441-BAB23F6906B5}"/>
              </a:ext>
            </a:extLst>
          </p:cNvPr>
          <p:cNvCxnSpPr>
            <a:cxnSpLocks/>
          </p:cNvCxnSpPr>
          <p:nvPr/>
        </p:nvCxnSpPr>
        <p:spPr>
          <a:xfrm>
            <a:off x="8249265" y="2577392"/>
            <a:ext cx="3111446" cy="0"/>
          </a:xfrm>
          <a:prstGeom prst="line">
            <a:avLst/>
          </a:prstGeom>
          <a:ln>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7" name="Straight Connector 26">
            <a:extLst>
              <a:ext uri="{FF2B5EF4-FFF2-40B4-BE49-F238E27FC236}">
                <a16:creationId xmlns:a16="http://schemas.microsoft.com/office/drawing/2014/main" id="{EC3A4B4A-C414-BF26-99AC-2436906ABAFF}"/>
              </a:ext>
            </a:extLst>
          </p:cNvPr>
          <p:cNvCxnSpPr>
            <a:cxnSpLocks/>
          </p:cNvCxnSpPr>
          <p:nvPr/>
        </p:nvCxnSpPr>
        <p:spPr>
          <a:xfrm>
            <a:off x="8249265" y="3377763"/>
            <a:ext cx="3111446" cy="0"/>
          </a:xfrm>
          <a:prstGeom prst="line">
            <a:avLst/>
          </a:prstGeom>
          <a:ln>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8" name="Straight Connector 27">
            <a:extLst>
              <a:ext uri="{FF2B5EF4-FFF2-40B4-BE49-F238E27FC236}">
                <a16:creationId xmlns:a16="http://schemas.microsoft.com/office/drawing/2014/main" id="{68841DF7-E5F0-A1C5-AE2F-4556F38D3733}"/>
              </a:ext>
            </a:extLst>
          </p:cNvPr>
          <p:cNvCxnSpPr>
            <a:cxnSpLocks/>
          </p:cNvCxnSpPr>
          <p:nvPr/>
        </p:nvCxnSpPr>
        <p:spPr>
          <a:xfrm>
            <a:off x="8249265" y="4127413"/>
            <a:ext cx="3111446" cy="0"/>
          </a:xfrm>
          <a:prstGeom prst="line">
            <a:avLst/>
          </a:prstGeom>
          <a:ln>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37" name="Content Placeholder 2">
            <a:extLst>
              <a:ext uri="{FF2B5EF4-FFF2-40B4-BE49-F238E27FC236}">
                <a16:creationId xmlns:a16="http://schemas.microsoft.com/office/drawing/2014/main" id="{83825763-36F7-CB9A-D734-F090C745AE69}"/>
              </a:ext>
            </a:extLst>
          </p:cNvPr>
          <p:cNvSpPr txBox="1">
            <a:spLocks/>
          </p:cNvSpPr>
          <p:nvPr/>
        </p:nvSpPr>
        <p:spPr>
          <a:xfrm>
            <a:off x="8926467" y="1120651"/>
            <a:ext cx="1871693" cy="3287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rgbClr val="0C234B"/>
                </a:solidFill>
                <a:latin typeface="Times New Roman" panose="02020603050405020304" pitchFamily="18" charset="0"/>
                <a:cs typeface="Times New Roman" panose="02020603050405020304" pitchFamily="18" charset="0"/>
              </a:rPr>
              <a:t>Rejection By Size</a:t>
            </a:r>
          </a:p>
        </p:txBody>
      </p:sp>
      <p:sp>
        <p:nvSpPr>
          <p:cNvPr id="35" name="Content Placeholder 2">
            <a:extLst>
              <a:ext uri="{FF2B5EF4-FFF2-40B4-BE49-F238E27FC236}">
                <a16:creationId xmlns:a16="http://schemas.microsoft.com/office/drawing/2014/main" id="{7808C7EB-996C-380F-9FC8-3D8BE52CC266}"/>
              </a:ext>
            </a:extLst>
          </p:cNvPr>
          <p:cNvSpPr txBox="1">
            <a:spLocks/>
          </p:cNvSpPr>
          <p:nvPr/>
        </p:nvSpPr>
        <p:spPr>
          <a:xfrm>
            <a:off x="276908" y="1307590"/>
            <a:ext cx="7133541" cy="2762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Most rejection took place through the NF membrane</a:t>
            </a:r>
          </a:p>
          <a:p>
            <a:r>
              <a:rPr lang="en-US" dirty="0"/>
              <a:t>Day-to-day, the intermittent operation had minor impacts the system overcame</a:t>
            </a:r>
          </a:p>
          <a:p>
            <a:endParaRPr lang="en-US" dirty="0"/>
          </a:p>
        </p:txBody>
      </p:sp>
      <p:sp>
        <p:nvSpPr>
          <p:cNvPr id="3" name="Rectangle 2">
            <a:extLst>
              <a:ext uri="{FF2B5EF4-FFF2-40B4-BE49-F238E27FC236}">
                <a16:creationId xmlns:a16="http://schemas.microsoft.com/office/drawing/2014/main" id="{815D8C6C-54A1-9898-A136-4844791527A8}"/>
              </a:ext>
            </a:extLst>
          </p:cNvPr>
          <p:cNvSpPr/>
          <p:nvPr/>
        </p:nvSpPr>
        <p:spPr>
          <a:xfrm>
            <a:off x="856943" y="4791076"/>
            <a:ext cx="2200582" cy="597410"/>
          </a:xfrm>
          <a:prstGeom prst="rect">
            <a:avLst/>
          </a:prstGeom>
          <a:noFill/>
          <a:ln w="28575">
            <a:solidFill>
              <a:srgbClr val="AB0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6A53C3-FD11-7456-66B6-9174D84D7F2F}"/>
              </a:ext>
            </a:extLst>
          </p:cNvPr>
          <p:cNvSpPr/>
          <p:nvPr/>
        </p:nvSpPr>
        <p:spPr>
          <a:xfrm>
            <a:off x="6290502" y="4598404"/>
            <a:ext cx="4739448" cy="1285185"/>
          </a:xfrm>
          <a:prstGeom prst="rect">
            <a:avLst/>
          </a:prstGeom>
          <a:noFill/>
          <a:ln w="28575">
            <a:solidFill>
              <a:srgbClr val="AB0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A13AE69D-5410-27D3-D925-74032C0DC6CF}"/>
              </a:ext>
            </a:extLst>
          </p:cNvPr>
          <p:cNvSpPr>
            <a:spLocks noGrp="1"/>
          </p:cNvSpPr>
          <p:nvPr>
            <p:ph type="sldNum" sz="quarter" idx="12"/>
          </p:nvPr>
        </p:nvSpPr>
        <p:spPr/>
        <p:txBody>
          <a:bodyPr/>
          <a:lstStyle/>
          <a:p>
            <a:fld id="{433327A2-81B6-4119-8F20-91156AB2E87D}" type="slidenum">
              <a:rPr lang="en-US" sz="1400" smtClean="0">
                <a:solidFill>
                  <a:srgbClr val="0C234B"/>
                </a:solidFill>
              </a:rPr>
              <a:t>12</a:t>
            </a:fld>
            <a:endParaRPr lang="en-US" sz="1400">
              <a:solidFill>
                <a:srgbClr val="0C234B"/>
              </a:solidFill>
            </a:endParaRPr>
          </a:p>
        </p:txBody>
      </p:sp>
      <p:sp>
        <p:nvSpPr>
          <p:cNvPr id="8" name="TextBox 7">
            <a:extLst>
              <a:ext uri="{FF2B5EF4-FFF2-40B4-BE49-F238E27FC236}">
                <a16:creationId xmlns:a16="http://schemas.microsoft.com/office/drawing/2014/main" id="{01818C48-0EA5-8C76-8984-376AE44F9AB8}"/>
              </a:ext>
            </a:extLst>
          </p:cNvPr>
          <p:cNvSpPr txBox="1"/>
          <p:nvPr/>
        </p:nvSpPr>
        <p:spPr>
          <a:xfrm>
            <a:off x="9420624" y="3592837"/>
            <a:ext cx="95077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-6.1%</a:t>
            </a:r>
          </a:p>
        </p:txBody>
      </p:sp>
      <p:sp>
        <p:nvSpPr>
          <p:cNvPr id="9" name="TextBox 8">
            <a:extLst>
              <a:ext uri="{FF2B5EF4-FFF2-40B4-BE49-F238E27FC236}">
                <a16:creationId xmlns:a16="http://schemas.microsoft.com/office/drawing/2014/main" id="{502B009B-6670-2A8B-0AA5-5E4203F65BF0}"/>
              </a:ext>
            </a:extLst>
          </p:cNvPr>
          <p:cNvSpPr txBox="1"/>
          <p:nvPr/>
        </p:nvSpPr>
        <p:spPr>
          <a:xfrm>
            <a:off x="9391204" y="2756877"/>
            <a:ext cx="79417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-7.2%</a:t>
            </a:r>
          </a:p>
        </p:txBody>
      </p:sp>
      <p:sp>
        <p:nvSpPr>
          <p:cNvPr id="10" name="TextBox 9">
            <a:extLst>
              <a:ext uri="{FF2B5EF4-FFF2-40B4-BE49-F238E27FC236}">
                <a16:creationId xmlns:a16="http://schemas.microsoft.com/office/drawing/2014/main" id="{3B1E54DE-8EA5-695C-7010-15097DDA1CDA}"/>
              </a:ext>
            </a:extLst>
          </p:cNvPr>
          <p:cNvSpPr txBox="1"/>
          <p:nvPr/>
        </p:nvSpPr>
        <p:spPr>
          <a:xfrm>
            <a:off x="10549487" y="2741752"/>
            <a:ext cx="79417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13.8%</a:t>
            </a:r>
          </a:p>
        </p:txBody>
      </p:sp>
      <p:sp>
        <p:nvSpPr>
          <p:cNvPr id="24" name="TextBox 23">
            <a:extLst>
              <a:ext uri="{FF2B5EF4-FFF2-40B4-BE49-F238E27FC236}">
                <a16:creationId xmlns:a16="http://schemas.microsoft.com/office/drawing/2014/main" id="{423B46B6-5D6E-C277-FBF6-01B2E3CC3D54}"/>
              </a:ext>
            </a:extLst>
          </p:cNvPr>
          <p:cNvSpPr txBox="1"/>
          <p:nvPr/>
        </p:nvSpPr>
        <p:spPr>
          <a:xfrm>
            <a:off x="10480615" y="3545901"/>
            <a:ext cx="79417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78.2%</a:t>
            </a:r>
          </a:p>
        </p:txBody>
      </p:sp>
      <p:sp>
        <p:nvSpPr>
          <p:cNvPr id="32" name="TextBox 31">
            <a:extLst>
              <a:ext uri="{FF2B5EF4-FFF2-40B4-BE49-F238E27FC236}">
                <a16:creationId xmlns:a16="http://schemas.microsoft.com/office/drawing/2014/main" id="{1A7AFE4B-533E-64AB-6AEF-2E7A779874FF}"/>
              </a:ext>
            </a:extLst>
          </p:cNvPr>
          <p:cNvSpPr txBox="1"/>
          <p:nvPr/>
        </p:nvSpPr>
        <p:spPr>
          <a:xfrm>
            <a:off x="9415590" y="1951635"/>
            <a:ext cx="79417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13.9%</a:t>
            </a:r>
          </a:p>
        </p:txBody>
      </p:sp>
      <p:sp>
        <p:nvSpPr>
          <p:cNvPr id="33" name="TextBox 32">
            <a:extLst>
              <a:ext uri="{FF2B5EF4-FFF2-40B4-BE49-F238E27FC236}">
                <a16:creationId xmlns:a16="http://schemas.microsoft.com/office/drawing/2014/main" id="{29575BCE-4630-9EAE-3661-4EBE318F9C52}"/>
              </a:ext>
            </a:extLst>
          </p:cNvPr>
          <p:cNvSpPr txBox="1"/>
          <p:nvPr/>
        </p:nvSpPr>
        <p:spPr>
          <a:xfrm>
            <a:off x="10513628" y="1981592"/>
            <a:ext cx="79417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55.0%</a:t>
            </a:r>
          </a:p>
        </p:txBody>
      </p:sp>
    </p:spTree>
    <p:extLst>
      <p:ext uri="{BB962C8B-B14F-4D97-AF65-F5344CB8AC3E}">
        <p14:creationId xmlns:p14="http://schemas.microsoft.com/office/powerpoint/2010/main" val="144565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D18998B2-158A-4FD8-7712-C485D3E959F8}"/>
              </a:ext>
            </a:extLst>
          </p:cNvPr>
          <p:cNvGraphicFramePr>
            <a:graphicFrameLocks/>
          </p:cNvGraphicFramePr>
          <p:nvPr>
            <p:extLst>
              <p:ext uri="{D42A27DB-BD31-4B8C-83A1-F6EECF244321}">
                <p14:modId xmlns:p14="http://schemas.microsoft.com/office/powerpoint/2010/main" val="336415557"/>
              </p:ext>
            </p:extLst>
          </p:nvPr>
        </p:nvGraphicFramePr>
        <p:xfrm>
          <a:off x="53340" y="4169933"/>
          <a:ext cx="5204460" cy="290051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F6D55331-3349-F7ED-FDEA-7064D67DB5EE}"/>
              </a:ext>
            </a:extLst>
          </p:cNvPr>
          <p:cNvSpPr>
            <a:spLocks noGrp="1"/>
          </p:cNvSpPr>
          <p:nvPr>
            <p:ph type="title"/>
          </p:nvPr>
        </p:nvSpPr>
        <p:spPr/>
        <p:txBody>
          <a:bodyPr/>
          <a:lstStyle/>
          <a:p>
            <a:r>
              <a:rPr lang="en-US" dirty="0"/>
              <a:t>Results</a:t>
            </a:r>
          </a:p>
        </p:txBody>
      </p:sp>
      <p:grpSp>
        <p:nvGrpSpPr>
          <p:cNvPr id="29" name="Group 28">
            <a:extLst>
              <a:ext uri="{FF2B5EF4-FFF2-40B4-BE49-F238E27FC236}">
                <a16:creationId xmlns:a16="http://schemas.microsoft.com/office/drawing/2014/main" id="{42401FFF-EB65-4A35-17F6-4C613EFF37DD}"/>
              </a:ext>
            </a:extLst>
          </p:cNvPr>
          <p:cNvGrpSpPr/>
          <p:nvPr/>
        </p:nvGrpSpPr>
        <p:grpSpPr>
          <a:xfrm>
            <a:off x="8000269" y="1743870"/>
            <a:ext cx="1452370" cy="788823"/>
            <a:chOff x="6595518" y="1411590"/>
            <a:chExt cx="1452370" cy="788823"/>
          </a:xfrm>
        </p:grpSpPr>
        <p:sp>
          <p:nvSpPr>
            <p:cNvPr id="4" name="Content Placeholder 2">
              <a:extLst>
                <a:ext uri="{FF2B5EF4-FFF2-40B4-BE49-F238E27FC236}">
                  <a16:creationId xmlns:a16="http://schemas.microsoft.com/office/drawing/2014/main" id="{B3E15CA7-DAA5-216D-0D6F-1466E184F01D}"/>
                </a:ext>
              </a:extLst>
            </p:cNvPr>
            <p:cNvSpPr txBox="1">
              <a:spLocks/>
            </p:cNvSpPr>
            <p:nvPr/>
          </p:nvSpPr>
          <p:spPr>
            <a:xfrm>
              <a:off x="6595518" y="1411590"/>
              <a:ext cx="1452370" cy="519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Times New Roman" panose="02020603050405020304" pitchFamily="18" charset="0"/>
                  <a:cs typeface="Times New Roman" panose="02020603050405020304" pitchFamily="18" charset="0"/>
                </a:rPr>
                <a:t>Suspended Particles</a:t>
              </a:r>
            </a:p>
          </p:txBody>
        </p:sp>
        <p:sp>
          <p:nvSpPr>
            <p:cNvPr id="12" name="Oval 11">
              <a:extLst>
                <a:ext uri="{FF2B5EF4-FFF2-40B4-BE49-F238E27FC236}">
                  <a16:creationId xmlns:a16="http://schemas.microsoft.com/office/drawing/2014/main" id="{13083B91-CE9B-A3A7-2214-2116083E6BB8}"/>
                </a:ext>
              </a:extLst>
            </p:cNvPr>
            <p:cNvSpPr/>
            <p:nvPr/>
          </p:nvSpPr>
          <p:spPr>
            <a:xfrm flipV="1">
              <a:off x="7171485" y="1899977"/>
              <a:ext cx="300436" cy="300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46D584F4-DCA5-3567-A987-660146ECBDE5}"/>
              </a:ext>
            </a:extLst>
          </p:cNvPr>
          <p:cNvGrpSpPr/>
          <p:nvPr/>
        </p:nvGrpSpPr>
        <p:grpSpPr>
          <a:xfrm>
            <a:off x="8000269" y="2570798"/>
            <a:ext cx="1452370" cy="736237"/>
            <a:chOff x="6595518" y="2366336"/>
            <a:chExt cx="1452370" cy="736237"/>
          </a:xfrm>
        </p:grpSpPr>
        <p:sp>
          <p:nvSpPr>
            <p:cNvPr id="5" name="Content Placeholder 2">
              <a:extLst>
                <a:ext uri="{FF2B5EF4-FFF2-40B4-BE49-F238E27FC236}">
                  <a16:creationId xmlns:a16="http://schemas.microsoft.com/office/drawing/2014/main" id="{D74F11A7-6AA6-129E-5BBF-D529B6018F43}"/>
                </a:ext>
              </a:extLst>
            </p:cNvPr>
            <p:cNvSpPr txBox="1">
              <a:spLocks/>
            </p:cNvSpPr>
            <p:nvPr/>
          </p:nvSpPr>
          <p:spPr>
            <a:xfrm>
              <a:off x="6595518" y="2366336"/>
              <a:ext cx="1452370" cy="519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Times New Roman" panose="02020603050405020304" pitchFamily="18" charset="0"/>
                  <a:cs typeface="Times New Roman" panose="02020603050405020304" pitchFamily="18" charset="0"/>
                </a:rPr>
                <a:t>Multivalent Ions</a:t>
              </a:r>
            </a:p>
          </p:txBody>
        </p:sp>
        <p:sp>
          <p:nvSpPr>
            <p:cNvPr id="13" name="Oval 12">
              <a:extLst>
                <a:ext uri="{FF2B5EF4-FFF2-40B4-BE49-F238E27FC236}">
                  <a16:creationId xmlns:a16="http://schemas.microsoft.com/office/drawing/2014/main" id="{1A13FED1-6749-C9DA-0C69-D2886841DD2D}"/>
                </a:ext>
              </a:extLst>
            </p:cNvPr>
            <p:cNvSpPr/>
            <p:nvPr/>
          </p:nvSpPr>
          <p:spPr>
            <a:xfrm>
              <a:off x="7223355" y="2905876"/>
              <a:ext cx="196697" cy="19669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85DEBA90-2D38-43D7-D460-2286C159D12D}"/>
              </a:ext>
            </a:extLst>
          </p:cNvPr>
          <p:cNvGrpSpPr/>
          <p:nvPr/>
        </p:nvGrpSpPr>
        <p:grpSpPr>
          <a:xfrm>
            <a:off x="8000269" y="3442932"/>
            <a:ext cx="1452370" cy="597171"/>
            <a:chOff x="6595518" y="3317126"/>
            <a:chExt cx="1452370" cy="597171"/>
          </a:xfrm>
        </p:grpSpPr>
        <p:sp>
          <p:nvSpPr>
            <p:cNvPr id="11" name="Content Placeholder 2">
              <a:extLst>
                <a:ext uri="{FF2B5EF4-FFF2-40B4-BE49-F238E27FC236}">
                  <a16:creationId xmlns:a16="http://schemas.microsoft.com/office/drawing/2014/main" id="{893E552F-79C3-321C-D522-68A85558DB5C}"/>
                </a:ext>
              </a:extLst>
            </p:cNvPr>
            <p:cNvSpPr txBox="1">
              <a:spLocks/>
            </p:cNvSpPr>
            <p:nvPr/>
          </p:nvSpPr>
          <p:spPr>
            <a:xfrm>
              <a:off x="6595518" y="3317126"/>
              <a:ext cx="1452370" cy="51923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Times New Roman" panose="02020603050405020304" pitchFamily="18" charset="0"/>
                  <a:cs typeface="Times New Roman" panose="02020603050405020304" pitchFamily="18" charset="0"/>
                </a:rPr>
                <a:t>Monovalent Ions</a:t>
              </a:r>
            </a:p>
          </p:txBody>
        </p:sp>
        <p:sp>
          <p:nvSpPr>
            <p:cNvPr id="14" name="Oval 13">
              <a:extLst>
                <a:ext uri="{FF2B5EF4-FFF2-40B4-BE49-F238E27FC236}">
                  <a16:creationId xmlns:a16="http://schemas.microsoft.com/office/drawing/2014/main" id="{E60207AE-3EDD-ADE3-17E5-87D85769DAE5}"/>
                </a:ext>
              </a:extLst>
            </p:cNvPr>
            <p:cNvSpPr/>
            <p:nvPr/>
          </p:nvSpPr>
          <p:spPr>
            <a:xfrm flipV="1">
              <a:off x="7260609" y="3792109"/>
              <a:ext cx="122188" cy="122188"/>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Content Placeholder 2">
            <a:extLst>
              <a:ext uri="{FF2B5EF4-FFF2-40B4-BE49-F238E27FC236}">
                <a16:creationId xmlns:a16="http://schemas.microsoft.com/office/drawing/2014/main" id="{6DB081CB-F8DB-2B87-6786-44C97154C611}"/>
              </a:ext>
            </a:extLst>
          </p:cNvPr>
          <p:cNvSpPr txBox="1">
            <a:spLocks/>
          </p:cNvSpPr>
          <p:nvPr/>
        </p:nvSpPr>
        <p:spPr>
          <a:xfrm>
            <a:off x="9233336" y="1484735"/>
            <a:ext cx="1108056" cy="3287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Times New Roman" panose="02020603050405020304" pitchFamily="18" charset="0"/>
                <a:cs typeface="Times New Roman" panose="02020603050405020304" pitchFamily="18" charset="0"/>
              </a:rPr>
              <a:t>Prefilters</a:t>
            </a:r>
          </a:p>
        </p:txBody>
      </p:sp>
      <p:sp>
        <p:nvSpPr>
          <p:cNvPr id="17" name="Content Placeholder 2">
            <a:extLst>
              <a:ext uri="{FF2B5EF4-FFF2-40B4-BE49-F238E27FC236}">
                <a16:creationId xmlns:a16="http://schemas.microsoft.com/office/drawing/2014/main" id="{D07A8913-780C-9992-2082-60214B2BCB07}"/>
              </a:ext>
            </a:extLst>
          </p:cNvPr>
          <p:cNvSpPr txBox="1">
            <a:spLocks/>
          </p:cNvSpPr>
          <p:nvPr/>
        </p:nvSpPr>
        <p:spPr>
          <a:xfrm>
            <a:off x="10244132" y="1484735"/>
            <a:ext cx="1108056" cy="3287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Times New Roman" panose="02020603050405020304" pitchFamily="18" charset="0"/>
                <a:cs typeface="Times New Roman" panose="02020603050405020304" pitchFamily="18" charset="0"/>
              </a:rPr>
              <a:t>NF</a:t>
            </a:r>
          </a:p>
        </p:txBody>
      </p:sp>
      <p:cxnSp>
        <p:nvCxnSpPr>
          <p:cNvPr id="20" name="Straight Connector 19">
            <a:extLst>
              <a:ext uri="{FF2B5EF4-FFF2-40B4-BE49-F238E27FC236}">
                <a16:creationId xmlns:a16="http://schemas.microsoft.com/office/drawing/2014/main" id="{575FE6FC-2E3F-228F-DD25-6D5DE2588DBF}"/>
              </a:ext>
            </a:extLst>
          </p:cNvPr>
          <p:cNvCxnSpPr>
            <a:cxnSpLocks/>
          </p:cNvCxnSpPr>
          <p:nvPr/>
        </p:nvCxnSpPr>
        <p:spPr>
          <a:xfrm>
            <a:off x="9243353" y="1630605"/>
            <a:ext cx="0" cy="2496808"/>
          </a:xfrm>
          <a:prstGeom prst="line">
            <a:avLst/>
          </a:prstGeom>
          <a:ln>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2" name="Straight Connector 21">
            <a:extLst>
              <a:ext uri="{FF2B5EF4-FFF2-40B4-BE49-F238E27FC236}">
                <a16:creationId xmlns:a16="http://schemas.microsoft.com/office/drawing/2014/main" id="{FA2656EF-776C-7C82-2A47-C4EC9A12919B}"/>
              </a:ext>
            </a:extLst>
          </p:cNvPr>
          <p:cNvCxnSpPr>
            <a:cxnSpLocks/>
          </p:cNvCxnSpPr>
          <p:nvPr/>
        </p:nvCxnSpPr>
        <p:spPr>
          <a:xfrm>
            <a:off x="10341392" y="1630605"/>
            <a:ext cx="0" cy="2496808"/>
          </a:xfrm>
          <a:prstGeom prst="line">
            <a:avLst/>
          </a:prstGeom>
          <a:ln>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3" name="Straight Connector 22">
            <a:extLst>
              <a:ext uri="{FF2B5EF4-FFF2-40B4-BE49-F238E27FC236}">
                <a16:creationId xmlns:a16="http://schemas.microsoft.com/office/drawing/2014/main" id="{875F4CC1-328B-69E3-EEAA-E048355077A6}"/>
              </a:ext>
            </a:extLst>
          </p:cNvPr>
          <p:cNvCxnSpPr>
            <a:cxnSpLocks/>
          </p:cNvCxnSpPr>
          <p:nvPr/>
        </p:nvCxnSpPr>
        <p:spPr>
          <a:xfrm>
            <a:off x="11352188" y="1649095"/>
            <a:ext cx="0" cy="2478318"/>
          </a:xfrm>
          <a:prstGeom prst="line">
            <a:avLst/>
          </a:prstGeom>
          <a:ln>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5" name="Straight Connector 24">
            <a:extLst>
              <a:ext uri="{FF2B5EF4-FFF2-40B4-BE49-F238E27FC236}">
                <a16:creationId xmlns:a16="http://schemas.microsoft.com/office/drawing/2014/main" id="{C55A33AE-6E76-0AC7-DBE2-C4EA095E7488}"/>
              </a:ext>
            </a:extLst>
          </p:cNvPr>
          <p:cNvCxnSpPr>
            <a:cxnSpLocks/>
          </p:cNvCxnSpPr>
          <p:nvPr/>
        </p:nvCxnSpPr>
        <p:spPr>
          <a:xfrm>
            <a:off x="8249265" y="1743870"/>
            <a:ext cx="3102923" cy="0"/>
          </a:xfrm>
          <a:prstGeom prst="line">
            <a:avLst/>
          </a:prstGeom>
          <a:ln>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6" name="Straight Connector 25">
            <a:extLst>
              <a:ext uri="{FF2B5EF4-FFF2-40B4-BE49-F238E27FC236}">
                <a16:creationId xmlns:a16="http://schemas.microsoft.com/office/drawing/2014/main" id="{F3CC4D2A-1F08-D9B3-B441-BAB23F6906B5}"/>
              </a:ext>
            </a:extLst>
          </p:cNvPr>
          <p:cNvCxnSpPr>
            <a:cxnSpLocks/>
          </p:cNvCxnSpPr>
          <p:nvPr/>
        </p:nvCxnSpPr>
        <p:spPr>
          <a:xfrm>
            <a:off x="8249265" y="2577392"/>
            <a:ext cx="3111446" cy="0"/>
          </a:xfrm>
          <a:prstGeom prst="line">
            <a:avLst/>
          </a:prstGeom>
          <a:ln>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7" name="Straight Connector 26">
            <a:extLst>
              <a:ext uri="{FF2B5EF4-FFF2-40B4-BE49-F238E27FC236}">
                <a16:creationId xmlns:a16="http://schemas.microsoft.com/office/drawing/2014/main" id="{EC3A4B4A-C414-BF26-99AC-2436906ABAFF}"/>
              </a:ext>
            </a:extLst>
          </p:cNvPr>
          <p:cNvCxnSpPr>
            <a:cxnSpLocks/>
          </p:cNvCxnSpPr>
          <p:nvPr/>
        </p:nvCxnSpPr>
        <p:spPr>
          <a:xfrm>
            <a:off x="8249265" y="3377763"/>
            <a:ext cx="3111446" cy="0"/>
          </a:xfrm>
          <a:prstGeom prst="line">
            <a:avLst/>
          </a:prstGeom>
          <a:ln>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8" name="Straight Connector 27">
            <a:extLst>
              <a:ext uri="{FF2B5EF4-FFF2-40B4-BE49-F238E27FC236}">
                <a16:creationId xmlns:a16="http://schemas.microsoft.com/office/drawing/2014/main" id="{68841DF7-E5F0-A1C5-AE2F-4556F38D3733}"/>
              </a:ext>
            </a:extLst>
          </p:cNvPr>
          <p:cNvCxnSpPr>
            <a:cxnSpLocks/>
          </p:cNvCxnSpPr>
          <p:nvPr/>
        </p:nvCxnSpPr>
        <p:spPr>
          <a:xfrm>
            <a:off x="8249265" y="4127413"/>
            <a:ext cx="3111446" cy="0"/>
          </a:xfrm>
          <a:prstGeom prst="line">
            <a:avLst/>
          </a:prstGeom>
          <a:ln>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37" name="Content Placeholder 2">
            <a:extLst>
              <a:ext uri="{FF2B5EF4-FFF2-40B4-BE49-F238E27FC236}">
                <a16:creationId xmlns:a16="http://schemas.microsoft.com/office/drawing/2014/main" id="{83825763-36F7-CB9A-D734-F090C745AE69}"/>
              </a:ext>
            </a:extLst>
          </p:cNvPr>
          <p:cNvSpPr txBox="1">
            <a:spLocks/>
          </p:cNvSpPr>
          <p:nvPr/>
        </p:nvSpPr>
        <p:spPr>
          <a:xfrm>
            <a:off x="8926467" y="1120651"/>
            <a:ext cx="1871693" cy="3287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chemeClr val="accent3">
                    <a:lumMod val="50000"/>
                  </a:schemeClr>
                </a:solidFill>
                <a:latin typeface="Times New Roman" panose="02020603050405020304" pitchFamily="18" charset="0"/>
                <a:cs typeface="Times New Roman" panose="02020603050405020304" pitchFamily="18" charset="0"/>
              </a:rPr>
              <a:t>Rejection By Size</a:t>
            </a:r>
          </a:p>
        </p:txBody>
      </p:sp>
      <p:sp>
        <p:nvSpPr>
          <p:cNvPr id="3" name="Rectangle 2">
            <a:extLst>
              <a:ext uri="{FF2B5EF4-FFF2-40B4-BE49-F238E27FC236}">
                <a16:creationId xmlns:a16="http://schemas.microsoft.com/office/drawing/2014/main" id="{FB196A12-D562-1BD5-1B8E-1AF2688ABFF3}"/>
              </a:ext>
            </a:extLst>
          </p:cNvPr>
          <p:cNvSpPr/>
          <p:nvPr/>
        </p:nvSpPr>
        <p:spPr>
          <a:xfrm>
            <a:off x="2310581" y="4829175"/>
            <a:ext cx="2418757" cy="1129173"/>
          </a:xfrm>
          <a:prstGeom prst="rect">
            <a:avLst/>
          </a:prstGeom>
          <a:noFill/>
          <a:ln w="28575">
            <a:solidFill>
              <a:srgbClr val="AB0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70717054-3328-9E4D-0B49-162B8E4CC846}"/>
              </a:ext>
            </a:extLst>
          </p:cNvPr>
          <p:cNvSpPr txBox="1">
            <a:spLocks/>
          </p:cNvSpPr>
          <p:nvPr/>
        </p:nvSpPr>
        <p:spPr>
          <a:xfrm>
            <a:off x="276908" y="1307590"/>
            <a:ext cx="7133541" cy="2762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Most rejection took place through the NF membrane</a:t>
            </a:r>
          </a:p>
          <a:p>
            <a:r>
              <a:rPr lang="en-US" dirty="0"/>
              <a:t>Day-to-day, the intermittent operation had minor impacts the system overcame</a:t>
            </a:r>
          </a:p>
          <a:p>
            <a:r>
              <a:rPr lang="en-US" dirty="0"/>
              <a:t>Extended periods of downtime lead to reversible fouling</a:t>
            </a:r>
          </a:p>
          <a:p>
            <a:endParaRPr lang="en-US" dirty="0"/>
          </a:p>
        </p:txBody>
      </p:sp>
      <p:grpSp>
        <p:nvGrpSpPr>
          <p:cNvPr id="15" name="Group 14">
            <a:extLst>
              <a:ext uri="{FF2B5EF4-FFF2-40B4-BE49-F238E27FC236}">
                <a16:creationId xmlns:a16="http://schemas.microsoft.com/office/drawing/2014/main" id="{61E9EDEA-A296-6681-E3F5-56EB7A9149AA}"/>
              </a:ext>
            </a:extLst>
          </p:cNvPr>
          <p:cNvGrpSpPr/>
          <p:nvPr/>
        </p:nvGrpSpPr>
        <p:grpSpPr>
          <a:xfrm>
            <a:off x="5308029" y="4184527"/>
            <a:ext cx="6121971" cy="2762247"/>
            <a:chOff x="3571624" y="-511554"/>
            <a:chExt cx="5153025" cy="3411855"/>
          </a:xfrm>
        </p:grpSpPr>
        <p:graphicFrame>
          <p:nvGraphicFramePr>
            <p:cNvPr id="18" name="Chart 17">
              <a:extLst>
                <a:ext uri="{FF2B5EF4-FFF2-40B4-BE49-F238E27FC236}">
                  <a16:creationId xmlns:a16="http://schemas.microsoft.com/office/drawing/2014/main" id="{8235DFE8-0BAA-2284-8F2F-77F1535DAAF7}"/>
                </a:ext>
                <a:ext uri="{147F2762-F138-4A5C-976F-8EAC2B608ADB}">
                  <a16:predDERef xmlns:a16="http://schemas.microsoft.com/office/drawing/2014/main" pred="{35715FC2-EB4C-962B-B28D-231D8270CD93}"/>
                </a:ext>
              </a:extLst>
            </p:cNvPr>
            <p:cNvGraphicFramePr>
              <a:graphicFrameLocks/>
            </p:cNvGraphicFramePr>
            <p:nvPr>
              <p:extLst>
                <p:ext uri="{D42A27DB-BD31-4B8C-83A1-F6EECF244321}">
                  <p14:modId xmlns:p14="http://schemas.microsoft.com/office/powerpoint/2010/main" val="3342556634"/>
                </p:ext>
              </p:extLst>
            </p:nvPr>
          </p:nvGraphicFramePr>
          <p:xfrm>
            <a:off x="3571624" y="-511554"/>
            <a:ext cx="5153025" cy="3411855"/>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6">
              <a:extLst>
                <a:ext uri="{FF2B5EF4-FFF2-40B4-BE49-F238E27FC236}">
                  <a16:creationId xmlns:a16="http://schemas.microsoft.com/office/drawing/2014/main" id="{FD351776-3E63-06BB-9798-096D4BA8BF0E}"/>
                </a:ext>
              </a:extLst>
            </p:cNvPr>
            <p:cNvSpPr txBox="1"/>
            <p:nvPr/>
          </p:nvSpPr>
          <p:spPr>
            <a:xfrm>
              <a:off x="5916748" y="2306802"/>
              <a:ext cx="763260" cy="20437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rgbClr val="0C234B"/>
                  </a:solidFill>
                  <a:latin typeface="Times New Roman" panose="02020603050405020304" pitchFamily="18" charset="0"/>
                  <a:cs typeface="Times New Roman" panose="02020603050405020304" pitchFamily="18" charset="0"/>
                </a:rPr>
                <a:t>Hour</a:t>
              </a:r>
              <a:endParaRPr lang="en-US" sz="1000" dirty="0">
                <a:solidFill>
                  <a:srgbClr val="0C234B"/>
                </a:solidFill>
                <a:latin typeface="Times New Roman" panose="02020603050405020304" pitchFamily="18" charset="0"/>
                <a:cs typeface="Times New Roman" panose="02020603050405020304" pitchFamily="18" charset="0"/>
              </a:endParaRPr>
            </a:p>
          </p:txBody>
        </p:sp>
      </p:grpSp>
      <p:sp>
        <p:nvSpPr>
          <p:cNvPr id="7" name="Slide Number Placeholder 6">
            <a:extLst>
              <a:ext uri="{FF2B5EF4-FFF2-40B4-BE49-F238E27FC236}">
                <a16:creationId xmlns:a16="http://schemas.microsoft.com/office/drawing/2014/main" id="{0FBCD600-7711-6857-8076-FE9224734212}"/>
              </a:ext>
            </a:extLst>
          </p:cNvPr>
          <p:cNvSpPr>
            <a:spLocks noGrp="1"/>
          </p:cNvSpPr>
          <p:nvPr>
            <p:ph type="sldNum" sz="quarter" idx="12"/>
          </p:nvPr>
        </p:nvSpPr>
        <p:spPr/>
        <p:txBody>
          <a:bodyPr/>
          <a:lstStyle/>
          <a:p>
            <a:fld id="{433327A2-81B6-4119-8F20-91156AB2E87D}" type="slidenum">
              <a:rPr lang="en-US" sz="1400" smtClean="0">
                <a:solidFill>
                  <a:srgbClr val="0C234B"/>
                </a:solidFill>
              </a:rPr>
              <a:t>13</a:t>
            </a:fld>
            <a:endParaRPr lang="en-US" sz="1400">
              <a:solidFill>
                <a:srgbClr val="0C234B"/>
              </a:solidFill>
            </a:endParaRPr>
          </a:p>
        </p:txBody>
      </p:sp>
      <p:sp>
        <p:nvSpPr>
          <p:cNvPr id="8" name="TextBox 7">
            <a:extLst>
              <a:ext uri="{FF2B5EF4-FFF2-40B4-BE49-F238E27FC236}">
                <a16:creationId xmlns:a16="http://schemas.microsoft.com/office/drawing/2014/main" id="{F7823D55-399F-E001-01D1-EBA4260952A2}"/>
              </a:ext>
            </a:extLst>
          </p:cNvPr>
          <p:cNvSpPr txBox="1"/>
          <p:nvPr/>
        </p:nvSpPr>
        <p:spPr>
          <a:xfrm>
            <a:off x="9420624" y="3592837"/>
            <a:ext cx="95077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-6.1%</a:t>
            </a:r>
          </a:p>
        </p:txBody>
      </p:sp>
      <p:sp>
        <p:nvSpPr>
          <p:cNvPr id="9" name="TextBox 8">
            <a:extLst>
              <a:ext uri="{FF2B5EF4-FFF2-40B4-BE49-F238E27FC236}">
                <a16:creationId xmlns:a16="http://schemas.microsoft.com/office/drawing/2014/main" id="{634B54D3-7198-71F6-16B1-BF8A603CF293}"/>
              </a:ext>
            </a:extLst>
          </p:cNvPr>
          <p:cNvSpPr txBox="1"/>
          <p:nvPr/>
        </p:nvSpPr>
        <p:spPr>
          <a:xfrm>
            <a:off x="9391204" y="2756877"/>
            <a:ext cx="79417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-7.2%</a:t>
            </a:r>
          </a:p>
        </p:txBody>
      </p:sp>
      <p:sp>
        <p:nvSpPr>
          <p:cNvPr id="10" name="TextBox 9">
            <a:extLst>
              <a:ext uri="{FF2B5EF4-FFF2-40B4-BE49-F238E27FC236}">
                <a16:creationId xmlns:a16="http://schemas.microsoft.com/office/drawing/2014/main" id="{C825E6F2-0B2D-A68E-A549-9DAB5BECD825}"/>
              </a:ext>
            </a:extLst>
          </p:cNvPr>
          <p:cNvSpPr txBox="1"/>
          <p:nvPr/>
        </p:nvSpPr>
        <p:spPr>
          <a:xfrm>
            <a:off x="10549487" y="2741752"/>
            <a:ext cx="79417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13.8%</a:t>
            </a:r>
          </a:p>
        </p:txBody>
      </p:sp>
      <p:sp>
        <p:nvSpPr>
          <p:cNvPr id="24" name="TextBox 23">
            <a:extLst>
              <a:ext uri="{FF2B5EF4-FFF2-40B4-BE49-F238E27FC236}">
                <a16:creationId xmlns:a16="http://schemas.microsoft.com/office/drawing/2014/main" id="{6039AFED-3B47-C99A-8327-ACE10C2F2CD5}"/>
              </a:ext>
            </a:extLst>
          </p:cNvPr>
          <p:cNvSpPr txBox="1"/>
          <p:nvPr/>
        </p:nvSpPr>
        <p:spPr>
          <a:xfrm>
            <a:off x="10480615" y="3545901"/>
            <a:ext cx="79417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78.2%</a:t>
            </a:r>
          </a:p>
        </p:txBody>
      </p:sp>
      <p:sp>
        <p:nvSpPr>
          <p:cNvPr id="32" name="TextBox 31">
            <a:extLst>
              <a:ext uri="{FF2B5EF4-FFF2-40B4-BE49-F238E27FC236}">
                <a16:creationId xmlns:a16="http://schemas.microsoft.com/office/drawing/2014/main" id="{F9B5C174-B74E-C9AD-43BD-D7906B9696B7}"/>
              </a:ext>
            </a:extLst>
          </p:cNvPr>
          <p:cNvSpPr txBox="1"/>
          <p:nvPr/>
        </p:nvSpPr>
        <p:spPr>
          <a:xfrm>
            <a:off x="9415590" y="1951635"/>
            <a:ext cx="79417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13.9%</a:t>
            </a:r>
          </a:p>
        </p:txBody>
      </p:sp>
      <p:sp>
        <p:nvSpPr>
          <p:cNvPr id="33" name="TextBox 32">
            <a:extLst>
              <a:ext uri="{FF2B5EF4-FFF2-40B4-BE49-F238E27FC236}">
                <a16:creationId xmlns:a16="http://schemas.microsoft.com/office/drawing/2014/main" id="{C10585D8-D061-58D5-A667-432A8BE891DC}"/>
              </a:ext>
            </a:extLst>
          </p:cNvPr>
          <p:cNvSpPr txBox="1"/>
          <p:nvPr/>
        </p:nvSpPr>
        <p:spPr>
          <a:xfrm>
            <a:off x="10513628" y="1981592"/>
            <a:ext cx="79417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55.0%</a:t>
            </a:r>
          </a:p>
        </p:txBody>
      </p:sp>
    </p:spTree>
    <p:extLst>
      <p:ext uri="{BB962C8B-B14F-4D97-AF65-F5344CB8AC3E}">
        <p14:creationId xmlns:p14="http://schemas.microsoft.com/office/powerpoint/2010/main" val="168089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E6547-A80B-D406-66B6-2586E8FD19B3}"/>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B86AC840-8156-82B7-BBBA-64EA79305220}"/>
              </a:ext>
            </a:extLst>
          </p:cNvPr>
          <p:cNvSpPr>
            <a:spLocks noGrp="1"/>
          </p:cNvSpPr>
          <p:nvPr>
            <p:ph idx="1"/>
          </p:nvPr>
        </p:nvSpPr>
        <p:spPr>
          <a:xfrm>
            <a:off x="1335453" y="1909915"/>
            <a:ext cx="9521093" cy="3038169"/>
          </a:xfrm>
        </p:spPr>
        <p:txBody>
          <a:bodyPr>
            <a:normAutofit fontScale="92500" lnSpcReduction="10000"/>
          </a:bodyPr>
          <a:lstStyle/>
          <a:p>
            <a:pPr marL="514350" indent="-514350">
              <a:spcAft>
                <a:spcPts val="1200"/>
              </a:spcAft>
              <a:buFont typeface="Arial" panose="020B0604020202020204" pitchFamily="34" charset="0"/>
              <a:buAutoNum type="arabicParenBoth"/>
            </a:pPr>
            <a:r>
              <a:rPr lang="en-US" dirty="0"/>
              <a:t>Material selection is critical  </a:t>
            </a:r>
          </a:p>
          <a:p>
            <a:pPr marL="514350" indent="-514350">
              <a:spcAft>
                <a:spcPts val="1200"/>
              </a:spcAft>
              <a:buFont typeface="Arial" panose="020B0604020202020204" pitchFamily="34" charset="0"/>
              <a:buAutoNum type="arabicParenBoth"/>
            </a:pPr>
            <a:r>
              <a:rPr lang="en-US" dirty="0"/>
              <a:t>Rejection takes place in the NF membrane </a:t>
            </a:r>
          </a:p>
          <a:p>
            <a:pPr marL="514350" indent="-514350">
              <a:spcAft>
                <a:spcPts val="1200"/>
              </a:spcAft>
              <a:buFont typeface="Arial" panose="020B0604020202020204" pitchFamily="34" charset="0"/>
              <a:buAutoNum type="arabicParenBoth"/>
            </a:pPr>
            <a:r>
              <a:rPr lang="en-US" dirty="0">
                <a:sym typeface="Wingdings" panose="05000000000000000000" pitchFamily="2" charset="2"/>
              </a:rPr>
              <a:t>E</a:t>
            </a:r>
            <a:r>
              <a:rPr lang="en-US" dirty="0"/>
              <a:t>xtended periods of downtime lead to reduced performance but is reversible</a:t>
            </a:r>
          </a:p>
          <a:p>
            <a:pPr marL="514350" indent="-514350">
              <a:spcAft>
                <a:spcPts val="1200"/>
              </a:spcAft>
              <a:buFont typeface="Arial" panose="020B0604020202020204" pitchFamily="34" charset="0"/>
              <a:buAutoNum type="arabicParenBoth"/>
            </a:pPr>
            <a:r>
              <a:rPr lang="en-US" dirty="0"/>
              <a:t>Daily intermittent operation does not have severe impacts on membrane performance</a:t>
            </a:r>
          </a:p>
        </p:txBody>
      </p:sp>
      <p:sp>
        <p:nvSpPr>
          <p:cNvPr id="4" name="Slide Number Placeholder 3">
            <a:extLst>
              <a:ext uri="{FF2B5EF4-FFF2-40B4-BE49-F238E27FC236}">
                <a16:creationId xmlns:a16="http://schemas.microsoft.com/office/drawing/2014/main" id="{3A1A8CE9-B053-5B9D-A1BC-BE6B9A183B3D}"/>
              </a:ext>
            </a:extLst>
          </p:cNvPr>
          <p:cNvSpPr>
            <a:spLocks noGrp="1"/>
          </p:cNvSpPr>
          <p:nvPr>
            <p:ph type="sldNum" sz="quarter" idx="12"/>
          </p:nvPr>
        </p:nvSpPr>
        <p:spPr/>
        <p:txBody>
          <a:bodyPr/>
          <a:lstStyle/>
          <a:p>
            <a:fld id="{433327A2-81B6-4119-8F20-91156AB2E87D}" type="slidenum">
              <a:rPr lang="en-US" sz="1400" smtClean="0">
                <a:solidFill>
                  <a:srgbClr val="0C234B"/>
                </a:solidFill>
              </a:rPr>
              <a:t>14</a:t>
            </a:fld>
            <a:endParaRPr lang="en-US" sz="1400">
              <a:solidFill>
                <a:srgbClr val="0C234B"/>
              </a:solidFill>
            </a:endParaRPr>
          </a:p>
        </p:txBody>
      </p:sp>
    </p:spTree>
    <p:extLst>
      <p:ext uri="{BB962C8B-B14F-4D97-AF65-F5344CB8AC3E}">
        <p14:creationId xmlns:p14="http://schemas.microsoft.com/office/powerpoint/2010/main" val="3504344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E6547-A80B-D406-66B6-2586E8FD19B3}"/>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B86AC840-8156-82B7-BBBA-64EA79305220}"/>
              </a:ext>
            </a:extLst>
          </p:cNvPr>
          <p:cNvSpPr>
            <a:spLocks noGrp="1"/>
          </p:cNvSpPr>
          <p:nvPr>
            <p:ph idx="1"/>
          </p:nvPr>
        </p:nvSpPr>
        <p:spPr/>
        <p:txBody>
          <a:bodyPr/>
          <a:lstStyle/>
          <a:p>
            <a:pPr marL="514350" indent="-514350">
              <a:buFont typeface="Arial" panose="020B0604020202020204" pitchFamily="34" charset="0"/>
              <a:buAutoNum type="arabicParenBoth"/>
            </a:pPr>
            <a:r>
              <a:rPr lang="en-US" dirty="0"/>
              <a:t>Material selection is critical  </a:t>
            </a:r>
            <a:r>
              <a:rPr lang="en-US" dirty="0">
                <a:sym typeface="Wingdings" panose="05000000000000000000" pitchFamily="2" charset="2"/>
              </a:rPr>
              <a:t> </a:t>
            </a:r>
            <a:r>
              <a:rPr lang="en-US" i="1" dirty="0">
                <a:sym typeface="Wingdings" panose="05000000000000000000" pitchFamily="2" charset="2"/>
              </a:rPr>
              <a:t>materials can corrode </a:t>
            </a:r>
            <a:endParaRPr lang="en-US" dirty="0"/>
          </a:p>
          <a:p>
            <a:pPr marL="514350" indent="-514350">
              <a:buAutoNum type="arabicParenBoth"/>
            </a:pPr>
            <a:r>
              <a:rPr lang="en-US" dirty="0"/>
              <a:t>Rejection takes place in the NF membrane </a:t>
            </a:r>
            <a:r>
              <a:rPr lang="en-US" dirty="0">
                <a:sym typeface="Wingdings" panose="05000000000000000000" pitchFamily="2" charset="2"/>
              </a:rPr>
              <a:t> </a:t>
            </a:r>
            <a:r>
              <a:rPr lang="en-US" i="1" dirty="0">
                <a:sym typeface="Wingdings" panose="05000000000000000000" pitchFamily="2" charset="2"/>
              </a:rPr>
              <a:t>prefilter replacement may not extend the lifetime</a:t>
            </a:r>
          </a:p>
          <a:p>
            <a:pPr marL="514350" indent="-514350">
              <a:buFont typeface="Arial" panose="020B0604020202020204" pitchFamily="34" charset="0"/>
              <a:buAutoNum type="arabicParenBoth"/>
            </a:pPr>
            <a:r>
              <a:rPr lang="en-US" dirty="0">
                <a:sym typeface="Wingdings" panose="05000000000000000000" pitchFamily="2" charset="2"/>
              </a:rPr>
              <a:t>E</a:t>
            </a:r>
            <a:r>
              <a:rPr lang="en-US" dirty="0"/>
              <a:t>xtended periods of downtime lead to reduced performance but reversible membrane performance </a:t>
            </a:r>
            <a:r>
              <a:rPr lang="en-US" dirty="0">
                <a:sym typeface="Wingdings" panose="05000000000000000000" pitchFamily="2" charset="2"/>
              </a:rPr>
              <a:t> </a:t>
            </a:r>
            <a:r>
              <a:rPr lang="en-US" i="1" dirty="0">
                <a:sym typeface="Wingdings" panose="05000000000000000000" pitchFamily="2" charset="2"/>
              </a:rPr>
              <a:t>downtime is not disastrous </a:t>
            </a:r>
            <a:endParaRPr lang="en-US" dirty="0"/>
          </a:p>
          <a:p>
            <a:pPr marL="514350" indent="-514350">
              <a:buFont typeface="Arial" panose="020B0604020202020204" pitchFamily="34" charset="0"/>
              <a:buAutoNum type="arabicParenBoth"/>
            </a:pPr>
            <a:r>
              <a:rPr lang="en-US" dirty="0"/>
              <a:t>Daily intermittent operation does not have severe impacts on membrane performance</a:t>
            </a:r>
            <a:r>
              <a:rPr lang="en-US" dirty="0">
                <a:sym typeface="Wingdings" panose="05000000000000000000" pitchFamily="2" charset="2"/>
              </a:rPr>
              <a:t> </a:t>
            </a:r>
            <a:r>
              <a:rPr lang="en-US" i="1" dirty="0">
                <a:sym typeface="Wingdings" panose="05000000000000000000" pitchFamily="2" charset="2"/>
              </a:rPr>
              <a:t>intermittent operation does not severely reduce performance </a:t>
            </a:r>
            <a:endParaRPr lang="en-US" dirty="0"/>
          </a:p>
          <a:p>
            <a:pPr marL="514350" indent="-514350">
              <a:buAutoNum type="arabicParenBoth"/>
            </a:pPr>
            <a:endParaRPr lang="en-US" dirty="0"/>
          </a:p>
        </p:txBody>
      </p:sp>
      <p:sp>
        <p:nvSpPr>
          <p:cNvPr id="4" name="Slide Number Placeholder 3">
            <a:extLst>
              <a:ext uri="{FF2B5EF4-FFF2-40B4-BE49-F238E27FC236}">
                <a16:creationId xmlns:a16="http://schemas.microsoft.com/office/drawing/2014/main" id="{97C032B7-828B-9D7A-D303-67559B3EA2A3}"/>
              </a:ext>
            </a:extLst>
          </p:cNvPr>
          <p:cNvSpPr>
            <a:spLocks noGrp="1"/>
          </p:cNvSpPr>
          <p:nvPr>
            <p:ph type="sldNum" sz="quarter" idx="12"/>
          </p:nvPr>
        </p:nvSpPr>
        <p:spPr/>
        <p:txBody>
          <a:bodyPr/>
          <a:lstStyle/>
          <a:p>
            <a:fld id="{433327A2-81B6-4119-8F20-91156AB2E87D}" type="slidenum">
              <a:rPr lang="en-US" sz="1400" b="1" smtClean="0">
                <a:solidFill>
                  <a:srgbClr val="0C234B"/>
                </a:solidFill>
              </a:rPr>
              <a:t>15</a:t>
            </a:fld>
            <a:endParaRPr lang="en-US" b="1" dirty="0">
              <a:solidFill>
                <a:srgbClr val="0C234B"/>
              </a:solidFill>
            </a:endParaRPr>
          </a:p>
        </p:txBody>
      </p:sp>
    </p:spTree>
    <p:extLst>
      <p:ext uri="{BB962C8B-B14F-4D97-AF65-F5344CB8AC3E}">
        <p14:creationId xmlns:p14="http://schemas.microsoft.com/office/powerpoint/2010/main" val="3350163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0D1A1-D0F4-53D2-A5DA-3C765880DDD8}"/>
              </a:ext>
            </a:extLst>
          </p:cNvPr>
          <p:cNvSpPr>
            <a:spLocks noGrp="1"/>
          </p:cNvSpPr>
          <p:nvPr>
            <p:ph type="ctrTitle"/>
          </p:nvPr>
        </p:nvSpPr>
        <p:spPr>
          <a:xfrm>
            <a:off x="1524000" y="714146"/>
            <a:ext cx="9144000" cy="2387600"/>
          </a:xfrm>
        </p:spPr>
        <p:txBody>
          <a:bodyPr/>
          <a:lstStyle/>
          <a:p>
            <a:r>
              <a:rPr lang="en-US" dirty="0"/>
              <a:t>Thank you!</a:t>
            </a:r>
          </a:p>
        </p:txBody>
      </p:sp>
      <p:sp>
        <p:nvSpPr>
          <p:cNvPr id="3" name="Subtitle 2">
            <a:extLst>
              <a:ext uri="{FF2B5EF4-FFF2-40B4-BE49-F238E27FC236}">
                <a16:creationId xmlns:a16="http://schemas.microsoft.com/office/drawing/2014/main" id="{2199BBDA-6C47-A382-7B81-5A327869D9DD}"/>
              </a:ext>
            </a:extLst>
          </p:cNvPr>
          <p:cNvSpPr>
            <a:spLocks noGrp="1"/>
          </p:cNvSpPr>
          <p:nvPr>
            <p:ph type="subTitle" idx="1"/>
          </p:nvPr>
        </p:nvSpPr>
        <p:spPr>
          <a:xfrm>
            <a:off x="1524000" y="3193820"/>
            <a:ext cx="9144000" cy="2259920"/>
          </a:xfrm>
        </p:spPr>
        <p:txBody>
          <a:bodyPr>
            <a:normAutofit/>
          </a:bodyPr>
          <a:lstStyle/>
          <a:p>
            <a:r>
              <a:rPr lang="en-US" dirty="0"/>
              <a:t>To the Space Grant program coordinators, mentors, student advisors, and fellow interns! Everyone in the KORES lab, especially Abby and Lauren for their help in the lab and Chris, Jack, and Arianna for their guidance. And my wonderful advisor, Vicky, for continued support and mentorship over the last four years.</a:t>
            </a:r>
          </a:p>
        </p:txBody>
      </p:sp>
    </p:spTree>
    <p:extLst>
      <p:ext uri="{BB962C8B-B14F-4D97-AF65-F5344CB8AC3E}">
        <p14:creationId xmlns:p14="http://schemas.microsoft.com/office/powerpoint/2010/main" val="1023858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187251" y="1157856"/>
            <a:ext cx="11576956" cy="4083613"/>
          </a:xfrm>
        </p:spPr>
        <p:txBody>
          <a:bodyPr>
            <a:noAutofit/>
          </a:bodyPr>
          <a:lstStyle/>
          <a:p>
            <a:pPr marL="0" indent="0">
              <a:spcAft>
                <a:spcPts val="600"/>
              </a:spcAft>
              <a:buNone/>
            </a:pPr>
            <a:r>
              <a:rPr lang="en-US" sz="3000" dirty="0">
                <a:latin typeface="Calibri" panose="020F0502020204030204" pitchFamily="34" charset="0"/>
                <a:cs typeface="Calibri" panose="020F0502020204030204" pitchFamily="34" charset="0"/>
              </a:rPr>
              <a:t>Challenges facing communities in the Navajo Nation related to safe drinking water:</a:t>
            </a:r>
            <a:endParaRPr lang="en-US" sz="3000" b="1" dirty="0">
              <a:latin typeface="Calibri" panose="020F0502020204030204" pitchFamily="34" charset="0"/>
              <a:cs typeface="Calibri" panose="020F0502020204030204" pitchFamily="34" charset="0"/>
            </a:endParaRPr>
          </a:p>
          <a:p>
            <a:pPr marL="1314450" indent="-571500">
              <a:spcAft>
                <a:spcPts val="600"/>
              </a:spcAft>
              <a:buFont typeface="Calibri" panose="020F0502020204030204" pitchFamily="34" charset="0"/>
              <a:buChar char="○"/>
            </a:pPr>
            <a:r>
              <a:rPr lang="en-US" sz="3000" b="1" dirty="0">
                <a:latin typeface="Calibri" panose="020F0502020204030204" pitchFamily="34" charset="0"/>
                <a:cs typeface="Calibri" panose="020F0502020204030204" pitchFamily="34" charset="0"/>
              </a:rPr>
              <a:t>Low population density </a:t>
            </a:r>
            <a:r>
              <a:rPr lang="en-US" sz="3000" dirty="0">
                <a:latin typeface="Calibri" panose="020F0502020204030204" pitchFamily="34" charset="0"/>
                <a:cs typeface="Calibri" panose="020F0502020204030204" pitchFamily="34" charset="0"/>
              </a:rPr>
              <a:t>– centralized water treatment is not economically feasible </a:t>
            </a:r>
          </a:p>
          <a:p>
            <a:pPr marL="1314450" indent="-571500">
              <a:spcAft>
                <a:spcPts val="600"/>
              </a:spcAft>
              <a:buFont typeface="Calibri" panose="020F0502020204030204" pitchFamily="34" charset="0"/>
              <a:buChar char="○"/>
            </a:pPr>
            <a:r>
              <a:rPr lang="en-US" sz="3000" b="1" dirty="0">
                <a:latin typeface="Calibri" panose="020F0502020204030204" pitchFamily="34" charset="0"/>
                <a:cs typeface="Calibri" panose="020F0502020204030204" pitchFamily="34" charset="0"/>
              </a:rPr>
              <a:t>Unregulated groundwater wells </a:t>
            </a:r>
            <a:r>
              <a:rPr lang="en-US" sz="3000" dirty="0">
                <a:latin typeface="Calibri" panose="020F0502020204030204" pitchFamily="34" charset="0"/>
                <a:cs typeface="Calibri" panose="020F0502020204030204" pitchFamily="34" charset="0"/>
              </a:rPr>
              <a:t>– exceedances of primary drinking water contaminants, such as arsenic, uranium, and total dissolved solids (TDS)</a:t>
            </a:r>
          </a:p>
          <a:p>
            <a:pPr marL="1314450" indent="-571500">
              <a:spcAft>
                <a:spcPts val="600"/>
              </a:spcAft>
              <a:buFont typeface="Calibri" panose="020F0502020204030204" pitchFamily="34" charset="0"/>
              <a:buChar char="○"/>
            </a:pPr>
            <a:r>
              <a:rPr lang="en-US" sz="3000" b="1" dirty="0">
                <a:latin typeface="Calibri" panose="020F0502020204030204" pitchFamily="34" charset="0"/>
                <a:cs typeface="Calibri" panose="020F0502020204030204" pitchFamily="34" charset="0"/>
              </a:rPr>
              <a:t>Limited access to electricity </a:t>
            </a:r>
            <a:r>
              <a:rPr lang="en-US" sz="3000" dirty="0">
                <a:latin typeface="Calibri" panose="020F0502020204030204" pitchFamily="34" charset="0"/>
                <a:cs typeface="Calibri" panose="020F0502020204030204" pitchFamily="34" charset="0"/>
              </a:rPr>
              <a:t>– an estimated 32% of Navajo households lack access to electricity</a:t>
            </a:r>
          </a:p>
          <a:p>
            <a:pPr marL="0" indent="0">
              <a:buNone/>
            </a:pPr>
            <a:endParaRPr lang="en-US" sz="3000" dirty="0">
              <a:latin typeface="Calibri" panose="020F0502020204030204" pitchFamily="34" charset="0"/>
              <a:cs typeface="Calibri" panose="020F0502020204030204" pitchFamily="34" charset="0"/>
            </a:endParaRPr>
          </a:p>
          <a:p>
            <a:pPr marL="0" indent="0">
              <a:buNone/>
            </a:pPr>
            <a:endParaRPr lang="en-US" sz="3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FE6C5EA-7BEE-98DC-7DE4-24AE181DCF10}"/>
              </a:ext>
            </a:extLst>
          </p:cNvPr>
          <p:cNvSpPr txBox="1"/>
          <p:nvPr/>
        </p:nvSpPr>
        <p:spPr>
          <a:xfrm>
            <a:off x="660779" y="5724726"/>
            <a:ext cx="11103428" cy="10895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1" u="none" strike="noStrike" kern="1200" cap="none" spc="0" normalizeH="0" baseline="0" noProof="0" dirty="0">
                <a:ln>
                  <a:noFill/>
                </a:ln>
                <a:solidFill>
                  <a:srgbClr val="4472C4">
                    <a:lumMod val="50000"/>
                  </a:srgbClr>
                </a:solidFill>
                <a:effectLst/>
                <a:uLnTx/>
                <a:uFillTx/>
                <a:latin typeface="Calibri" panose="020F0502020204030204" pitchFamily="34" charset="0"/>
                <a:cs typeface="Calibri" panose="020F0502020204030204" pitchFamily="34" charset="0"/>
              </a:rPr>
              <a:t>Critical need to develop sustainable point-of-use treatment systems</a:t>
            </a:r>
          </a:p>
        </p:txBody>
      </p:sp>
      <p:sp>
        <p:nvSpPr>
          <p:cNvPr id="5" name="Slide Number Placeholder 4">
            <a:extLst>
              <a:ext uri="{FF2B5EF4-FFF2-40B4-BE49-F238E27FC236}">
                <a16:creationId xmlns:a16="http://schemas.microsoft.com/office/drawing/2014/main" id="{6A21F4E8-3FC6-DE1B-A3AB-A96422A5ED26}"/>
              </a:ext>
            </a:extLst>
          </p:cNvPr>
          <p:cNvSpPr>
            <a:spLocks noGrp="1"/>
          </p:cNvSpPr>
          <p:nvPr>
            <p:ph type="sldNum" sz="quarter" idx="12"/>
          </p:nvPr>
        </p:nvSpPr>
        <p:spPr/>
        <p:txBody>
          <a:bodyPr/>
          <a:lstStyle/>
          <a:p>
            <a:fld id="{433327A2-81B6-4119-8F20-91156AB2E87D}" type="slidenum">
              <a:rPr lang="en-US" sz="1400" smtClean="0">
                <a:solidFill>
                  <a:srgbClr val="0C234B"/>
                </a:solidFill>
              </a:rPr>
              <a:t>2</a:t>
            </a:fld>
            <a:endParaRPr lang="en-US" sz="1400">
              <a:solidFill>
                <a:srgbClr val="0C234B"/>
              </a:solidFill>
            </a:endParaRPr>
          </a:p>
        </p:txBody>
      </p:sp>
    </p:spTree>
    <p:extLst>
      <p:ext uri="{BB962C8B-B14F-4D97-AF65-F5344CB8AC3E}">
        <p14:creationId xmlns:p14="http://schemas.microsoft.com/office/powerpoint/2010/main" val="364726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68AA3E3-235D-FD86-DDAF-F59BB622A41D}"/>
              </a:ext>
            </a:extLst>
          </p:cNvPr>
          <p:cNvSpPr/>
          <p:nvPr/>
        </p:nvSpPr>
        <p:spPr>
          <a:xfrm>
            <a:off x="8072284" y="975008"/>
            <a:ext cx="4129536" cy="5892824"/>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F819A1-8FFC-C99E-ADF7-1EEAD2E4929A}"/>
              </a:ext>
            </a:extLst>
          </p:cNvPr>
          <p:cNvSpPr>
            <a:spLocks noGrp="1"/>
          </p:cNvSpPr>
          <p:nvPr>
            <p:ph type="title"/>
          </p:nvPr>
        </p:nvSpPr>
        <p:spPr/>
        <p:txBody>
          <a:bodyPr/>
          <a:lstStyle/>
          <a:p>
            <a:r>
              <a:rPr lang="en-US" dirty="0"/>
              <a:t>Project Objectives</a:t>
            </a:r>
          </a:p>
        </p:txBody>
      </p:sp>
      <p:sp>
        <p:nvSpPr>
          <p:cNvPr id="3" name="Content Placeholder 2">
            <a:extLst>
              <a:ext uri="{FF2B5EF4-FFF2-40B4-BE49-F238E27FC236}">
                <a16:creationId xmlns:a16="http://schemas.microsoft.com/office/drawing/2014/main" id="{F0E9F533-80F0-2A48-2BA9-BE1F1212D0D7}"/>
              </a:ext>
            </a:extLst>
          </p:cNvPr>
          <p:cNvSpPr>
            <a:spLocks noGrp="1"/>
          </p:cNvSpPr>
          <p:nvPr>
            <p:ph idx="1"/>
          </p:nvPr>
        </p:nvSpPr>
        <p:spPr>
          <a:xfrm>
            <a:off x="8263188" y="1484431"/>
            <a:ext cx="3771496" cy="4808214"/>
          </a:xfrm>
        </p:spPr>
        <p:txBody>
          <a:bodyPr>
            <a:normAutofit fontScale="92500"/>
          </a:bodyPr>
          <a:lstStyle/>
          <a:p>
            <a:pPr marL="0" indent="0" algn="ctr">
              <a:buNone/>
            </a:pPr>
            <a:r>
              <a:rPr lang="en-US" sz="2800" b="1" dirty="0">
                <a:solidFill>
                  <a:schemeClr val="bg1"/>
                </a:solidFill>
              </a:rPr>
              <a:t>Objectives</a:t>
            </a:r>
          </a:p>
          <a:p>
            <a:pPr marL="0" indent="0">
              <a:buNone/>
            </a:pPr>
            <a:endParaRPr lang="en-US" sz="1400" b="1" dirty="0">
              <a:solidFill>
                <a:schemeClr val="bg1"/>
              </a:solidFill>
            </a:endParaRPr>
          </a:p>
          <a:p>
            <a:pPr marL="571500" indent="-571500">
              <a:buFont typeface="Wingdings" panose="05000000000000000000" pitchFamily="2" charset="2"/>
              <a:buChar char="q"/>
            </a:pPr>
            <a:r>
              <a:rPr lang="en-US" sz="2600" dirty="0">
                <a:solidFill>
                  <a:schemeClr val="bg1"/>
                </a:solidFill>
              </a:rPr>
              <a:t>Determine community water quality</a:t>
            </a:r>
          </a:p>
          <a:p>
            <a:pPr marL="571500" indent="-571500">
              <a:buFont typeface="Wingdings" panose="05000000000000000000" pitchFamily="2" charset="2"/>
              <a:buChar char="q"/>
            </a:pPr>
            <a:r>
              <a:rPr lang="en-US" sz="2600" dirty="0">
                <a:solidFill>
                  <a:schemeClr val="bg1"/>
                </a:solidFill>
              </a:rPr>
              <a:t>Develop an off-grid solar-powered nanofiltration system</a:t>
            </a:r>
          </a:p>
          <a:p>
            <a:pPr marL="571500" indent="-571500">
              <a:buFont typeface="Wingdings" panose="05000000000000000000" pitchFamily="2" charset="2"/>
              <a:buChar char="q"/>
            </a:pPr>
            <a:r>
              <a:rPr lang="en-US" sz="2600" dirty="0">
                <a:solidFill>
                  <a:schemeClr val="bg1"/>
                </a:solidFill>
              </a:rPr>
              <a:t>Determine the effects of the intermittent operation on membrane performance</a:t>
            </a:r>
          </a:p>
        </p:txBody>
      </p:sp>
      <p:pic>
        <p:nvPicPr>
          <p:cNvPr id="4" name="Picture 3">
            <a:extLst>
              <a:ext uri="{FF2B5EF4-FFF2-40B4-BE49-F238E27FC236}">
                <a16:creationId xmlns:a16="http://schemas.microsoft.com/office/drawing/2014/main" id="{2B783ABF-0C94-C3EF-0A80-B6D9D6E239C1}"/>
              </a:ext>
            </a:extLst>
          </p:cNvPr>
          <p:cNvPicPr>
            <a:picLocks noChangeAspect="1"/>
          </p:cNvPicPr>
          <p:nvPr/>
        </p:nvPicPr>
        <p:blipFill rotWithShape="1">
          <a:blip r:embed="rId3">
            <a:extLst>
              <a:ext uri="{28A0092B-C50C-407E-A947-70E740481C1C}">
                <a14:useLocalDpi xmlns:a14="http://schemas.microsoft.com/office/drawing/2010/main" val="0"/>
              </a:ext>
            </a:extLst>
          </a:blip>
          <a:srcRect t="26153" r="20476"/>
          <a:stretch/>
        </p:blipFill>
        <p:spPr>
          <a:xfrm>
            <a:off x="667802" y="1689746"/>
            <a:ext cx="5797700" cy="4037868"/>
          </a:xfrm>
          <a:prstGeom prst="rect">
            <a:avLst/>
          </a:prstGeom>
        </p:spPr>
      </p:pic>
      <p:sp>
        <p:nvSpPr>
          <p:cNvPr id="5" name="Content Placeholder 2">
            <a:extLst>
              <a:ext uri="{FF2B5EF4-FFF2-40B4-BE49-F238E27FC236}">
                <a16:creationId xmlns:a16="http://schemas.microsoft.com/office/drawing/2014/main" id="{F97C6AFE-38DE-C5FA-9401-2CCBDB3425A2}"/>
              </a:ext>
            </a:extLst>
          </p:cNvPr>
          <p:cNvSpPr txBox="1">
            <a:spLocks/>
          </p:cNvSpPr>
          <p:nvPr/>
        </p:nvSpPr>
        <p:spPr>
          <a:xfrm>
            <a:off x="204020" y="5842798"/>
            <a:ext cx="6725264" cy="9224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Image of the off-grid solar-powered nanofiltration (SNF) system, featuring Dr. Jani Ingram, Dr. Vicky Karanikola, and Dr. Karletta Chief (left to right) </a:t>
            </a:r>
          </a:p>
        </p:txBody>
      </p:sp>
      <p:sp>
        <p:nvSpPr>
          <p:cNvPr id="6" name="Content Placeholder 2">
            <a:extLst>
              <a:ext uri="{FF2B5EF4-FFF2-40B4-BE49-F238E27FC236}">
                <a16:creationId xmlns:a16="http://schemas.microsoft.com/office/drawing/2014/main" id="{374F4AEB-9A28-D2A9-E87F-460475D70422}"/>
              </a:ext>
            </a:extLst>
          </p:cNvPr>
          <p:cNvSpPr txBox="1">
            <a:spLocks/>
          </p:cNvSpPr>
          <p:nvPr/>
        </p:nvSpPr>
        <p:spPr>
          <a:xfrm>
            <a:off x="157317" y="3231319"/>
            <a:ext cx="2084439" cy="469448"/>
          </a:xfrm>
          <a:prstGeom prst="rect">
            <a:avLst/>
          </a:prstGeom>
          <a:solidFill>
            <a:srgbClr val="0C234B"/>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Solar Panel</a:t>
            </a:r>
          </a:p>
        </p:txBody>
      </p:sp>
      <p:sp>
        <p:nvSpPr>
          <p:cNvPr id="7" name="Content Placeholder 2">
            <a:extLst>
              <a:ext uri="{FF2B5EF4-FFF2-40B4-BE49-F238E27FC236}">
                <a16:creationId xmlns:a16="http://schemas.microsoft.com/office/drawing/2014/main" id="{ABF29AA6-E73A-6439-2C6B-C4BAF78E73C1}"/>
              </a:ext>
            </a:extLst>
          </p:cNvPr>
          <p:cNvSpPr txBox="1">
            <a:spLocks/>
          </p:cNvSpPr>
          <p:nvPr/>
        </p:nvSpPr>
        <p:spPr>
          <a:xfrm>
            <a:off x="2241756" y="1848416"/>
            <a:ext cx="2084439" cy="469448"/>
          </a:xfrm>
          <a:prstGeom prst="rect">
            <a:avLst/>
          </a:prstGeom>
          <a:solidFill>
            <a:srgbClr val="0C234B"/>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Feed Water</a:t>
            </a:r>
          </a:p>
        </p:txBody>
      </p:sp>
      <p:sp>
        <p:nvSpPr>
          <p:cNvPr id="8" name="Content Placeholder 2">
            <a:extLst>
              <a:ext uri="{FF2B5EF4-FFF2-40B4-BE49-F238E27FC236}">
                <a16:creationId xmlns:a16="http://schemas.microsoft.com/office/drawing/2014/main" id="{D34ACF54-786C-D615-9DAD-3555320FEF49}"/>
              </a:ext>
            </a:extLst>
          </p:cNvPr>
          <p:cNvSpPr txBox="1">
            <a:spLocks/>
          </p:cNvSpPr>
          <p:nvPr/>
        </p:nvSpPr>
        <p:spPr>
          <a:xfrm>
            <a:off x="4820616" y="2477310"/>
            <a:ext cx="3038168" cy="469448"/>
          </a:xfrm>
          <a:prstGeom prst="rect">
            <a:avLst/>
          </a:prstGeom>
          <a:solidFill>
            <a:srgbClr val="0C234B"/>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Filtration System</a:t>
            </a:r>
          </a:p>
        </p:txBody>
      </p:sp>
      <p:sp>
        <p:nvSpPr>
          <p:cNvPr id="9" name="Rectangle 8">
            <a:extLst>
              <a:ext uri="{FF2B5EF4-FFF2-40B4-BE49-F238E27FC236}">
                <a16:creationId xmlns:a16="http://schemas.microsoft.com/office/drawing/2014/main" id="{ADA72827-8EA3-E26E-455C-C2BB21260964}"/>
              </a:ext>
            </a:extLst>
          </p:cNvPr>
          <p:cNvSpPr/>
          <p:nvPr/>
        </p:nvSpPr>
        <p:spPr>
          <a:xfrm>
            <a:off x="5229144" y="3032887"/>
            <a:ext cx="1132326" cy="1756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C60B0E-4260-22F9-96E2-A34BEC24D435}"/>
              </a:ext>
            </a:extLst>
          </p:cNvPr>
          <p:cNvSpPr/>
          <p:nvPr/>
        </p:nvSpPr>
        <p:spPr>
          <a:xfrm>
            <a:off x="667801" y="3835834"/>
            <a:ext cx="1986909" cy="140650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8E2FF33-7629-DB85-B534-CBC406057AC5}"/>
              </a:ext>
            </a:extLst>
          </p:cNvPr>
          <p:cNvCxnSpPr/>
          <p:nvPr/>
        </p:nvCxnSpPr>
        <p:spPr>
          <a:xfrm flipV="1">
            <a:off x="3431458" y="2477310"/>
            <a:ext cx="0" cy="75400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203C086-A032-7826-E2BC-B2BDB489AA3A}"/>
              </a:ext>
            </a:extLst>
          </p:cNvPr>
          <p:cNvCxnSpPr/>
          <p:nvPr/>
        </p:nvCxnSpPr>
        <p:spPr>
          <a:xfrm flipV="1">
            <a:off x="4458929" y="2477310"/>
            <a:ext cx="0" cy="75400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2B1A9FF-1B68-98E9-2987-32F0186ACE04}"/>
              </a:ext>
            </a:extLst>
          </p:cNvPr>
          <p:cNvCxnSpPr>
            <a:cxnSpLocks/>
          </p:cNvCxnSpPr>
          <p:nvPr/>
        </p:nvCxnSpPr>
        <p:spPr>
          <a:xfrm flipH="1">
            <a:off x="3431458" y="2477310"/>
            <a:ext cx="102747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CDFAD91-6DE5-C707-70E0-74EBB7438C24}"/>
              </a:ext>
            </a:extLst>
          </p:cNvPr>
          <p:cNvCxnSpPr>
            <a:cxnSpLocks/>
          </p:cNvCxnSpPr>
          <p:nvPr/>
        </p:nvCxnSpPr>
        <p:spPr>
          <a:xfrm>
            <a:off x="8062452" y="965176"/>
            <a:ext cx="0" cy="5892824"/>
          </a:xfrm>
          <a:prstGeom prst="line">
            <a:avLst/>
          </a:prstGeom>
          <a:ln w="38100">
            <a:solidFill>
              <a:srgbClr val="0C234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2041B98-FA64-27AE-1E61-9940CDF631E4}"/>
              </a:ext>
            </a:extLst>
          </p:cNvPr>
          <p:cNvCxnSpPr>
            <a:cxnSpLocks/>
          </p:cNvCxnSpPr>
          <p:nvPr/>
        </p:nvCxnSpPr>
        <p:spPr>
          <a:xfrm flipV="1">
            <a:off x="19664" y="953729"/>
            <a:ext cx="12172335" cy="21279"/>
          </a:xfrm>
          <a:prstGeom prst="line">
            <a:avLst/>
          </a:prstGeom>
          <a:ln w="38100">
            <a:solidFill>
              <a:srgbClr val="0C234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11822DC-C120-27A3-32A0-7861E10F2815}"/>
              </a:ext>
            </a:extLst>
          </p:cNvPr>
          <p:cNvCxnSpPr>
            <a:cxnSpLocks/>
          </p:cNvCxnSpPr>
          <p:nvPr/>
        </p:nvCxnSpPr>
        <p:spPr>
          <a:xfrm flipV="1">
            <a:off x="-50745" y="949826"/>
            <a:ext cx="12172335" cy="21279"/>
          </a:xfrm>
          <a:prstGeom prst="line">
            <a:avLst/>
          </a:prstGeom>
          <a:ln w="38100">
            <a:solidFill>
              <a:srgbClr val="0C234B"/>
            </a:solidFill>
          </a:ln>
        </p:spPr>
        <p:style>
          <a:lnRef idx="1">
            <a:schemeClr val="accent1"/>
          </a:lnRef>
          <a:fillRef idx="0">
            <a:schemeClr val="accent1"/>
          </a:fillRef>
          <a:effectRef idx="0">
            <a:schemeClr val="accent1"/>
          </a:effectRef>
          <a:fontRef idx="minor">
            <a:schemeClr val="tx1"/>
          </a:fontRef>
        </p:style>
      </p:cxnSp>
      <p:sp>
        <p:nvSpPr>
          <p:cNvPr id="32" name="Content Placeholder 2">
            <a:extLst>
              <a:ext uri="{FF2B5EF4-FFF2-40B4-BE49-F238E27FC236}">
                <a16:creationId xmlns:a16="http://schemas.microsoft.com/office/drawing/2014/main" id="{09B8E463-C036-C9A6-B0B2-9EF4B71B801F}"/>
              </a:ext>
            </a:extLst>
          </p:cNvPr>
          <p:cNvSpPr txBox="1">
            <a:spLocks/>
          </p:cNvSpPr>
          <p:nvPr/>
        </p:nvSpPr>
        <p:spPr>
          <a:xfrm>
            <a:off x="8263188" y="2195897"/>
            <a:ext cx="458025" cy="50383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i="0" dirty="0">
                <a:solidFill>
                  <a:schemeClr val="bg1"/>
                </a:solidFill>
                <a:effectLst/>
                <a:latin typeface="Google Sans"/>
              </a:rPr>
              <a:t>✓</a:t>
            </a:r>
            <a:endParaRPr lang="en-US" sz="4400" b="1" dirty="0">
              <a:solidFill>
                <a:schemeClr val="bg1"/>
              </a:solidFill>
            </a:endParaRPr>
          </a:p>
        </p:txBody>
      </p:sp>
      <p:sp>
        <p:nvSpPr>
          <p:cNvPr id="33" name="Content Placeholder 2">
            <a:extLst>
              <a:ext uri="{FF2B5EF4-FFF2-40B4-BE49-F238E27FC236}">
                <a16:creationId xmlns:a16="http://schemas.microsoft.com/office/drawing/2014/main" id="{E66C3B10-21C1-9686-B980-235A999DD87F}"/>
              </a:ext>
            </a:extLst>
          </p:cNvPr>
          <p:cNvSpPr txBox="1">
            <a:spLocks/>
          </p:cNvSpPr>
          <p:nvPr/>
        </p:nvSpPr>
        <p:spPr>
          <a:xfrm>
            <a:off x="8263188" y="2979402"/>
            <a:ext cx="458025" cy="50383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i="0" dirty="0">
                <a:solidFill>
                  <a:schemeClr val="bg1"/>
                </a:solidFill>
                <a:effectLst/>
                <a:latin typeface="Google Sans"/>
              </a:rPr>
              <a:t>✓</a:t>
            </a:r>
            <a:endParaRPr lang="en-US" sz="4400" b="1" dirty="0">
              <a:solidFill>
                <a:schemeClr val="bg1"/>
              </a:solidFill>
            </a:endParaRPr>
          </a:p>
        </p:txBody>
      </p:sp>
      <p:sp>
        <p:nvSpPr>
          <p:cNvPr id="11" name="Slide Number Placeholder 10">
            <a:extLst>
              <a:ext uri="{FF2B5EF4-FFF2-40B4-BE49-F238E27FC236}">
                <a16:creationId xmlns:a16="http://schemas.microsoft.com/office/drawing/2014/main" id="{578DCFC8-219B-D284-45B5-539350769BF2}"/>
              </a:ext>
            </a:extLst>
          </p:cNvPr>
          <p:cNvSpPr>
            <a:spLocks noGrp="1"/>
          </p:cNvSpPr>
          <p:nvPr>
            <p:ph type="sldNum" sz="quarter" idx="12"/>
          </p:nvPr>
        </p:nvSpPr>
        <p:spPr/>
        <p:txBody>
          <a:bodyPr/>
          <a:lstStyle/>
          <a:p>
            <a:fld id="{433327A2-81B6-4119-8F20-91156AB2E87D}" type="slidenum">
              <a:rPr lang="en-US" sz="1400" smtClean="0">
                <a:solidFill>
                  <a:schemeClr val="bg1"/>
                </a:solidFill>
              </a:rPr>
              <a:t>3</a:t>
            </a:fld>
            <a:endParaRPr lang="en-US" sz="1400" dirty="0">
              <a:solidFill>
                <a:schemeClr val="bg1"/>
              </a:solidFill>
            </a:endParaRPr>
          </a:p>
        </p:txBody>
      </p:sp>
    </p:spTree>
    <p:extLst>
      <p:ext uri="{BB962C8B-B14F-4D97-AF65-F5344CB8AC3E}">
        <p14:creationId xmlns:p14="http://schemas.microsoft.com/office/powerpoint/2010/main" val="1560061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EBC4-70D3-891A-3BA4-749B75EF692B}"/>
              </a:ext>
            </a:extLst>
          </p:cNvPr>
          <p:cNvSpPr>
            <a:spLocks noGrp="1"/>
          </p:cNvSpPr>
          <p:nvPr>
            <p:ph type="title"/>
          </p:nvPr>
        </p:nvSpPr>
        <p:spPr/>
        <p:txBody>
          <a:bodyPr/>
          <a:lstStyle/>
          <a:p>
            <a:r>
              <a:rPr lang="en-US" dirty="0"/>
              <a:t>Research Filtration System</a:t>
            </a:r>
          </a:p>
        </p:txBody>
      </p:sp>
      <p:pic>
        <p:nvPicPr>
          <p:cNvPr id="10" name="Picture 9">
            <a:extLst>
              <a:ext uri="{FF2B5EF4-FFF2-40B4-BE49-F238E27FC236}">
                <a16:creationId xmlns:a16="http://schemas.microsoft.com/office/drawing/2014/main" id="{C96F62A6-A528-69EC-2E58-B0EC473E9A6B}"/>
              </a:ext>
            </a:extLst>
          </p:cNvPr>
          <p:cNvPicPr>
            <a:picLocks noChangeAspect="1"/>
          </p:cNvPicPr>
          <p:nvPr/>
        </p:nvPicPr>
        <p:blipFill>
          <a:blip r:embed="rId2"/>
          <a:stretch>
            <a:fillRect/>
          </a:stretch>
        </p:blipFill>
        <p:spPr>
          <a:xfrm>
            <a:off x="69743" y="1123768"/>
            <a:ext cx="7462308" cy="2550657"/>
          </a:xfrm>
          <a:prstGeom prst="rect">
            <a:avLst/>
          </a:prstGeom>
        </p:spPr>
      </p:pic>
      <p:pic>
        <p:nvPicPr>
          <p:cNvPr id="4" name="Picture 3">
            <a:extLst>
              <a:ext uri="{FF2B5EF4-FFF2-40B4-BE49-F238E27FC236}">
                <a16:creationId xmlns:a16="http://schemas.microsoft.com/office/drawing/2014/main" id="{03D76E38-0A50-114D-BE89-2DDCA7E2AB92}"/>
              </a:ext>
            </a:extLst>
          </p:cNvPr>
          <p:cNvPicPr>
            <a:picLocks noChangeAspect="1"/>
          </p:cNvPicPr>
          <p:nvPr/>
        </p:nvPicPr>
        <p:blipFill>
          <a:blip r:embed="rId3"/>
          <a:stretch>
            <a:fillRect/>
          </a:stretch>
        </p:blipFill>
        <p:spPr>
          <a:xfrm>
            <a:off x="69743" y="1123768"/>
            <a:ext cx="7436698" cy="2550657"/>
          </a:xfrm>
          <a:prstGeom prst="rect">
            <a:avLst/>
          </a:prstGeom>
        </p:spPr>
      </p:pic>
      <p:sp>
        <p:nvSpPr>
          <p:cNvPr id="3" name="Slide Number Placeholder 2">
            <a:extLst>
              <a:ext uri="{FF2B5EF4-FFF2-40B4-BE49-F238E27FC236}">
                <a16:creationId xmlns:a16="http://schemas.microsoft.com/office/drawing/2014/main" id="{D5857209-57F4-AF78-2998-962FFBD3898D}"/>
              </a:ext>
            </a:extLst>
          </p:cNvPr>
          <p:cNvSpPr>
            <a:spLocks noGrp="1"/>
          </p:cNvSpPr>
          <p:nvPr>
            <p:ph type="sldNum" sz="quarter" idx="12"/>
          </p:nvPr>
        </p:nvSpPr>
        <p:spPr/>
        <p:txBody>
          <a:bodyPr/>
          <a:lstStyle/>
          <a:p>
            <a:fld id="{433327A2-81B6-4119-8F20-91156AB2E87D}" type="slidenum">
              <a:rPr lang="en-US" sz="1400" smtClean="0">
                <a:solidFill>
                  <a:srgbClr val="0C234B"/>
                </a:solidFill>
              </a:rPr>
              <a:t>4</a:t>
            </a:fld>
            <a:endParaRPr lang="en-US" sz="1400">
              <a:solidFill>
                <a:srgbClr val="0C234B"/>
              </a:solidFill>
            </a:endParaRPr>
          </a:p>
        </p:txBody>
      </p:sp>
    </p:spTree>
    <p:extLst>
      <p:ext uri="{BB962C8B-B14F-4D97-AF65-F5344CB8AC3E}">
        <p14:creationId xmlns:p14="http://schemas.microsoft.com/office/powerpoint/2010/main" val="163136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A57190-535F-EFE5-E8B7-DD3D5A135A8F}"/>
              </a:ext>
            </a:extLst>
          </p:cNvPr>
          <p:cNvPicPr>
            <a:picLocks noChangeAspect="1"/>
          </p:cNvPicPr>
          <p:nvPr/>
        </p:nvPicPr>
        <p:blipFill>
          <a:blip r:embed="rId2"/>
          <a:stretch>
            <a:fillRect/>
          </a:stretch>
        </p:blipFill>
        <p:spPr>
          <a:xfrm>
            <a:off x="69743" y="1123768"/>
            <a:ext cx="7436698" cy="2550657"/>
          </a:xfrm>
          <a:prstGeom prst="rect">
            <a:avLst/>
          </a:prstGeom>
        </p:spPr>
      </p:pic>
      <p:sp>
        <p:nvSpPr>
          <p:cNvPr id="2" name="Title 1">
            <a:extLst>
              <a:ext uri="{FF2B5EF4-FFF2-40B4-BE49-F238E27FC236}">
                <a16:creationId xmlns:a16="http://schemas.microsoft.com/office/drawing/2014/main" id="{88FBEBC4-70D3-891A-3BA4-749B75EF692B}"/>
              </a:ext>
            </a:extLst>
          </p:cNvPr>
          <p:cNvSpPr>
            <a:spLocks noGrp="1"/>
          </p:cNvSpPr>
          <p:nvPr>
            <p:ph type="title"/>
          </p:nvPr>
        </p:nvSpPr>
        <p:spPr/>
        <p:txBody>
          <a:bodyPr/>
          <a:lstStyle/>
          <a:p>
            <a:r>
              <a:rPr lang="en-US" dirty="0"/>
              <a:t>Research Filtration System</a:t>
            </a:r>
          </a:p>
        </p:txBody>
      </p:sp>
      <p:grpSp>
        <p:nvGrpSpPr>
          <p:cNvPr id="13" name="Group 12">
            <a:extLst>
              <a:ext uri="{FF2B5EF4-FFF2-40B4-BE49-F238E27FC236}">
                <a16:creationId xmlns:a16="http://schemas.microsoft.com/office/drawing/2014/main" id="{AD576768-EA7A-60AE-404F-F2F02A5613E3}"/>
              </a:ext>
            </a:extLst>
          </p:cNvPr>
          <p:cNvGrpSpPr/>
          <p:nvPr/>
        </p:nvGrpSpPr>
        <p:grpSpPr>
          <a:xfrm>
            <a:off x="49666" y="1722042"/>
            <a:ext cx="1010110" cy="1175044"/>
            <a:chOff x="158233" y="4385187"/>
            <a:chExt cx="1011805" cy="1209368"/>
          </a:xfrm>
        </p:grpSpPr>
        <p:sp>
          <p:nvSpPr>
            <p:cNvPr id="11" name="Rectangle 10">
              <a:extLst>
                <a:ext uri="{FF2B5EF4-FFF2-40B4-BE49-F238E27FC236}">
                  <a16:creationId xmlns:a16="http://schemas.microsoft.com/office/drawing/2014/main" id="{4D13726F-30A5-CE5C-E7BE-4D9B28A2D778}"/>
                </a:ext>
              </a:extLst>
            </p:cNvPr>
            <p:cNvSpPr/>
            <p:nvPr/>
          </p:nvSpPr>
          <p:spPr>
            <a:xfrm>
              <a:off x="158233" y="4385187"/>
              <a:ext cx="1011805" cy="1209368"/>
            </a:xfrm>
            <a:prstGeom prst="rect">
              <a:avLst/>
            </a:prstGeom>
            <a:noFill/>
            <a:ln w="38100">
              <a:solidFill>
                <a:srgbClr val="AB052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C4255EE-BEEC-DFAC-7FAA-F7279F992F11}"/>
                </a:ext>
              </a:extLst>
            </p:cNvPr>
            <p:cNvSpPr/>
            <p:nvPr/>
          </p:nvSpPr>
          <p:spPr>
            <a:xfrm>
              <a:off x="158233" y="4385187"/>
              <a:ext cx="1011805" cy="1209368"/>
            </a:xfrm>
            <a:prstGeom prst="rect">
              <a:avLst/>
            </a:prstGeom>
            <a:solidFill>
              <a:srgbClr val="AB0520">
                <a:alpha val="19000"/>
              </a:srgbClr>
            </a:solidFill>
            <a:ln w="38100">
              <a:solidFill>
                <a:srgbClr val="0C234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148292E7-C8CF-8B40-9670-6111883613EE}"/>
              </a:ext>
            </a:extLst>
          </p:cNvPr>
          <p:cNvSpPr txBox="1">
            <a:spLocks/>
          </p:cNvSpPr>
          <p:nvPr/>
        </p:nvSpPr>
        <p:spPr>
          <a:xfrm>
            <a:off x="297291" y="4137338"/>
            <a:ext cx="2113936" cy="5297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Feed Water</a:t>
            </a:r>
          </a:p>
        </p:txBody>
      </p:sp>
      <p:grpSp>
        <p:nvGrpSpPr>
          <p:cNvPr id="24" name="Group 23">
            <a:extLst>
              <a:ext uri="{FF2B5EF4-FFF2-40B4-BE49-F238E27FC236}">
                <a16:creationId xmlns:a16="http://schemas.microsoft.com/office/drawing/2014/main" id="{B645CCC9-61C7-CE01-3697-D55788DE91A4}"/>
              </a:ext>
            </a:extLst>
          </p:cNvPr>
          <p:cNvGrpSpPr/>
          <p:nvPr/>
        </p:nvGrpSpPr>
        <p:grpSpPr>
          <a:xfrm>
            <a:off x="7857423" y="1123768"/>
            <a:ext cx="3034407" cy="2550658"/>
            <a:chOff x="442452" y="4167114"/>
            <a:chExt cx="3095839" cy="2602296"/>
          </a:xfrm>
        </p:grpSpPr>
        <p:sp>
          <p:nvSpPr>
            <p:cNvPr id="7" name="Content Placeholder 2">
              <a:extLst>
                <a:ext uri="{FF2B5EF4-FFF2-40B4-BE49-F238E27FC236}">
                  <a16:creationId xmlns:a16="http://schemas.microsoft.com/office/drawing/2014/main" id="{D8D8E008-D785-8D38-C81C-C40CF2B2F166}"/>
                </a:ext>
              </a:extLst>
            </p:cNvPr>
            <p:cNvSpPr txBox="1">
              <a:spLocks/>
            </p:cNvSpPr>
            <p:nvPr/>
          </p:nvSpPr>
          <p:spPr>
            <a:xfrm>
              <a:off x="538198" y="4341713"/>
              <a:ext cx="1481773" cy="52974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Suspended Particles</a:t>
              </a:r>
            </a:p>
          </p:txBody>
        </p:sp>
        <p:sp>
          <p:nvSpPr>
            <p:cNvPr id="14" name="Content Placeholder 2">
              <a:extLst>
                <a:ext uri="{FF2B5EF4-FFF2-40B4-BE49-F238E27FC236}">
                  <a16:creationId xmlns:a16="http://schemas.microsoft.com/office/drawing/2014/main" id="{9648D0BD-1C23-FE2F-44DE-98AB021D1157}"/>
                </a:ext>
              </a:extLst>
            </p:cNvPr>
            <p:cNvSpPr txBox="1">
              <a:spLocks/>
            </p:cNvSpPr>
            <p:nvPr/>
          </p:nvSpPr>
          <p:spPr>
            <a:xfrm>
              <a:off x="1994661" y="4341713"/>
              <a:ext cx="1481773" cy="52974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Multivalent Ions</a:t>
              </a:r>
            </a:p>
          </p:txBody>
        </p:sp>
        <p:sp>
          <p:nvSpPr>
            <p:cNvPr id="15" name="Content Placeholder 2">
              <a:extLst>
                <a:ext uri="{FF2B5EF4-FFF2-40B4-BE49-F238E27FC236}">
                  <a16:creationId xmlns:a16="http://schemas.microsoft.com/office/drawing/2014/main" id="{83B6B7CA-426E-E7D4-DC11-B3E5A23ADF9F}"/>
                </a:ext>
              </a:extLst>
            </p:cNvPr>
            <p:cNvSpPr txBox="1">
              <a:spLocks/>
            </p:cNvSpPr>
            <p:nvPr/>
          </p:nvSpPr>
          <p:spPr>
            <a:xfrm>
              <a:off x="557813" y="5663983"/>
              <a:ext cx="1481773" cy="52974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Monovalent Ions</a:t>
              </a:r>
            </a:p>
          </p:txBody>
        </p:sp>
        <p:sp>
          <p:nvSpPr>
            <p:cNvPr id="16" name="Content Placeholder 2">
              <a:extLst>
                <a:ext uri="{FF2B5EF4-FFF2-40B4-BE49-F238E27FC236}">
                  <a16:creationId xmlns:a16="http://schemas.microsoft.com/office/drawing/2014/main" id="{54D4CA26-6692-D982-9C7C-F8C6228A1B58}"/>
                </a:ext>
              </a:extLst>
            </p:cNvPr>
            <p:cNvSpPr txBox="1">
              <a:spLocks/>
            </p:cNvSpPr>
            <p:nvPr/>
          </p:nvSpPr>
          <p:spPr>
            <a:xfrm>
              <a:off x="2056518" y="5663983"/>
              <a:ext cx="1481773" cy="34962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Water</a:t>
              </a:r>
            </a:p>
          </p:txBody>
        </p:sp>
        <p:sp>
          <p:nvSpPr>
            <p:cNvPr id="19" name="Oval 18">
              <a:extLst>
                <a:ext uri="{FF2B5EF4-FFF2-40B4-BE49-F238E27FC236}">
                  <a16:creationId xmlns:a16="http://schemas.microsoft.com/office/drawing/2014/main" id="{35BF3EA3-8578-A6B4-7C16-30AB0FBFFF2D}"/>
                </a:ext>
              </a:extLst>
            </p:cNvPr>
            <p:cNvSpPr/>
            <p:nvPr/>
          </p:nvSpPr>
          <p:spPr>
            <a:xfrm>
              <a:off x="1102103" y="4965744"/>
              <a:ext cx="361316" cy="3613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C8E7BDC-88F8-4E3F-C6DC-EE68E4AB7847}"/>
                </a:ext>
              </a:extLst>
            </p:cNvPr>
            <p:cNvSpPr/>
            <p:nvPr/>
          </p:nvSpPr>
          <p:spPr>
            <a:xfrm>
              <a:off x="2635207" y="5046062"/>
              <a:ext cx="200679" cy="20067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C82CF8F2-2983-B544-9976-373777BA9778}"/>
                </a:ext>
              </a:extLst>
            </p:cNvPr>
            <p:cNvSpPr/>
            <p:nvPr/>
          </p:nvSpPr>
          <p:spPr>
            <a:xfrm flipV="1">
              <a:off x="1236368" y="6344009"/>
              <a:ext cx="124662" cy="124662"/>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86327834-D6CD-417A-DA55-C356B7E73ECA}"/>
                </a:ext>
              </a:extLst>
            </p:cNvPr>
            <p:cNvSpPr/>
            <p:nvPr/>
          </p:nvSpPr>
          <p:spPr>
            <a:xfrm>
              <a:off x="2716890" y="6352360"/>
              <a:ext cx="226142" cy="118174"/>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23D33C2-5F6C-AD63-26B6-CA057D557758}"/>
                </a:ext>
              </a:extLst>
            </p:cNvPr>
            <p:cNvSpPr/>
            <p:nvPr/>
          </p:nvSpPr>
          <p:spPr>
            <a:xfrm>
              <a:off x="442452" y="4167114"/>
              <a:ext cx="3095839" cy="2602296"/>
            </a:xfrm>
            <a:prstGeom prst="rect">
              <a:avLst/>
            </a:prstGeom>
            <a:noFill/>
            <a:ln w="38100">
              <a:solidFill>
                <a:srgbClr val="0C2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a:extLst>
              <a:ext uri="{FF2B5EF4-FFF2-40B4-BE49-F238E27FC236}">
                <a16:creationId xmlns:a16="http://schemas.microsoft.com/office/drawing/2014/main" id="{904EBEEC-31CA-F330-4410-BF698CC9C56C}"/>
              </a:ext>
            </a:extLst>
          </p:cNvPr>
          <p:cNvSpPr/>
          <p:nvPr/>
        </p:nvSpPr>
        <p:spPr>
          <a:xfrm>
            <a:off x="466797" y="4828208"/>
            <a:ext cx="354146" cy="3541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D94F2D-6F56-989F-306F-C094E6FAB79C}"/>
              </a:ext>
            </a:extLst>
          </p:cNvPr>
          <p:cNvSpPr/>
          <p:nvPr/>
        </p:nvSpPr>
        <p:spPr>
          <a:xfrm>
            <a:off x="1296543" y="5182354"/>
            <a:ext cx="196697" cy="19669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0210935D-DFA5-5765-E659-E73DDEF3C840}"/>
              </a:ext>
            </a:extLst>
          </p:cNvPr>
          <p:cNvSpPr/>
          <p:nvPr/>
        </p:nvSpPr>
        <p:spPr>
          <a:xfrm flipV="1">
            <a:off x="1174355" y="4869664"/>
            <a:ext cx="122188" cy="122188"/>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4A64367B-0DC7-54AF-7835-13A23E2958AF}"/>
              </a:ext>
            </a:extLst>
          </p:cNvPr>
          <p:cNvSpPr/>
          <p:nvPr/>
        </p:nvSpPr>
        <p:spPr>
          <a:xfrm>
            <a:off x="599288" y="5553105"/>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5CCA656-26B7-7947-6B2E-0D7C240EEEBC}"/>
              </a:ext>
            </a:extLst>
          </p:cNvPr>
          <p:cNvSpPr/>
          <p:nvPr/>
        </p:nvSpPr>
        <p:spPr>
          <a:xfrm>
            <a:off x="1805924" y="5261682"/>
            <a:ext cx="354146" cy="3541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B26BB55-2677-5050-D8AB-659E0A452408}"/>
              </a:ext>
            </a:extLst>
          </p:cNvPr>
          <p:cNvSpPr/>
          <p:nvPr/>
        </p:nvSpPr>
        <p:spPr>
          <a:xfrm>
            <a:off x="727402" y="5885568"/>
            <a:ext cx="354146" cy="3541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818B933-D4F3-199B-E780-853135933B0B}"/>
              </a:ext>
            </a:extLst>
          </p:cNvPr>
          <p:cNvSpPr/>
          <p:nvPr/>
        </p:nvSpPr>
        <p:spPr>
          <a:xfrm>
            <a:off x="1458412" y="6115656"/>
            <a:ext cx="196697" cy="19669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A7D12224-003E-203C-4D46-73EDF3F24294}"/>
              </a:ext>
            </a:extLst>
          </p:cNvPr>
          <p:cNvSpPr/>
          <p:nvPr/>
        </p:nvSpPr>
        <p:spPr>
          <a:xfrm>
            <a:off x="545521" y="6271918"/>
            <a:ext cx="196697" cy="19669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68C003BD-1D43-CCA9-5EFF-364E041F14F1}"/>
              </a:ext>
            </a:extLst>
          </p:cNvPr>
          <p:cNvSpPr/>
          <p:nvPr/>
        </p:nvSpPr>
        <p:spPr>
          <a:xfrm flipV="1">
            <a:off x="1020454" y="5271097"/>
            <a:ext cx="122188" cy="122188"/>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2FB569A7-4D79-8279-2235-1BB6FB6957C9}"/>
              </a:ext>
            </a:extLst>
          </p:cNvPr>
          <p:cNvSpPr/>
          <p:nvPr/>
        </p:nvSpPr>
        <p:spPr>
          <a:xfrm flipV="1">
            <a:off x="1973475" y="5885568"/>
            <a:ext cx="122188" cy="122188"/>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F7F358CB-84F3-373A-22AB-B05EFFD902C7}"/>
              </a:ext>
            </a:extLst>
          </p:cNvPr>
          <p:cNvSpPr/>
          <p:nvPr/>
        </p:nvSpPr>
        <p:spPr>
          <a:xfrm flipV="1">
            <a:off x="1152230" y="5721844"/>
            <a:ext cx="122188" cy="122188"/>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DFBF5C6E-E249-7A32-1795-08A730BA80C8}"/>
              </a:ext>
            </a:extLst>
          </p:cNvPr>
          <p:cNvSpPr/>
          <p:nvPr/>
        </p:nvSpPr>
        <p:spPr>
          <a:xfrm>
            <a:off x="1146291" y="6346927"/>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04872D40-4A23-BCB7-FD76-A3CAE98C2937}"/>
              </a:ext>
            </a:extLst>
          </p:cNvPr>
          <p:cNvSpPr/>
          <p:nvPr/>
        </p:nvSpPr>
        <p:spPr>
          <a:xfrm>
            <a:off x="1799258" y="4887444"/>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AA1FFA6-82D8-D472-8C90-2665601BEF23}"/>
              </a:ext>
            </a:extLst>
          </p:cNvPr>
          <p:cNvSpPr/>
          <p:nvPr/>
        </p:nvSpPr>
        <p:spPr>
          <a:xfrm>
            <a:off x="1519816" y="5693607"/>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5382C98-D98B-D721-1A78-FBDADE81878E}"/>
              </a:ext>
            </a:extLst>
          </p:cNvPr>
          <p:cNvSpPr/>
          <p:nvPr/>
        </p:nvSpPr>
        <p:spPr>
          <a:xfrm>
            <a:off x="1902421" y="6312353"/>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C0E193D4-45B0-E5E5-9A1F-AAF66FDDCB18}"/>
              </a:ext>
            </a:extLst>
          </p:cNvPr>
          <p:cNvGrpSpPr/>
          <p:nvPr/>
        </p:nvGrpSpPr>
        <p:grpSpPr>
          <a:xfrm>
            <a:off x="182309" y="4045176"/>
            <a:ext cx="2265129" cy="2558542"/>
            <a:chOff x="2696873" y="3859881"/>
            <a:chExt cx="1082306" cy="1009783"/>
          </a:xfrm>
        </p:grpSpPr>
        <p:sp>
          <p:nvSpPr>
            <p:cNvPr id="74" name="Rectangle 73">
              <a:extLst>
                <a:ext uri="{FF2B5EF4-FFF2-40B4-BE49-F238E27FC236}">
                  <a16:creationId xmlns:a16="http://schemas.microsoft.com/office/drawing/2014/main" id="{88A4F6B2-4401-874A-0BAC-7B82FEE4124E}"/>
                </a:ext>
              </a:extLst>
            </p:cNvPr>
            <p:cNvSpPr/>
            <p:nvPr/>
          </p:nvSpPr>
          <p:spPr>
            <a:xfrm>
              <a:off x="2700661" y="3866003"/>
              <a:ext cx="1078518" cy="1003661"/>
            </a:xfrm>
            <a:prstGeom prst="rect">
              <a:avLst/>
            </a:prstGeom>
            <a:noFill/>
            <a:ln w="38100">
              <a:solidFill>
                <a:srgbClr val="AB052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7494751-1C4A-3926-5FC0-FC898713C4CB}"/>
                </a:ext>
              </a:extLst>
            </p:cNvPr>
            <p:cNvSpPr/>
            <p:nvPr/>
          </p:nvSpPr>
          <p:spPr>
            <a:xfrm>
              <a:off x="2696873" y="3859881"/>
              <a:ext cx="1078518" cy="1003661"/>
            </a:xfrm>
            <a:prstGeom prst="rect">
              <a:avLst/>
            </a:prstGeom>
            <a:noFill/>
            <a:ln w="38100">
              <a:solidFill>
                <a:srgbClr val="0C234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Slide Number Placeholder 4">
            <a:extLst>
              <a:ext uri="{FF2B5EF4-FFF2-40B4-BE49-F238E27FC236}">
                <a16:creationId xmlns:a16="http://schemas.microsoft.com/office/drawing/2014/main" id="{BE2582F8-A9E8-66FF-965B-E63FB9E6D54B}"/>
              </a:ext>
            </a:extLst>
          </p:cNvPr>
          <p:cNvSpPr>
            <a:spLocks noGrp="1"/>
          </p:cNvSpPr>
          <p:nvPr>
            <p:ph type="sldNum" sz="quarter" idx="12"/>
          </p:nvPr>
        </p:nvSpPr>
        <p:spPr/>
        <p:txBody>
          <a:bodyPr/>
          <a:lstStyle/>
          <a:p>
            <a:fld id="{433327A2-81B6-4119-8F20-91156AB2E87D}" type="slidenum">
              <a:rPr lang="en-US" sz="1400" smtClean="0">
                <a:solidFill>
                  <a:srgbClr val="0C234B"/>
                </a:solidFill>
              </a:rPr>
              <a:t>5</a:t>
            </a:fld>
            <a:endParaRPr lang="en-US" sz="1400">
              <a:solidFill>
                <a:srgbClr val="0C234B"/>
              </a:solidFill>
            </a:endParaRPr>
          </a:p>
        </p:txBody>
      </p:sp>
    </p:spTree>
    <p:extLst>
      <p:ext uri="{BB962C8B-B14F-4D97-AF65-F5344CB8AC3E}">
        <p14:creationId xmlns:p14="http://schemas.microsoft.com/office/powerpoint/2010/main" val="1390668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FB4886-D69C-7056-7051-BA536CAEB640}"/>
              </a:ext>
            </a:extLst>
          </p:cNvPr>
          <p:cNvPicPr>
            <a:picLocks noChangeAspect="1"/>
          </p:cNvPicPr>
          <p:nvPr/>
        </p:nvPicPr>
        <p:blipFill>
          <a:blip r:embed="rId2"/>
          <a:stretch>
            <a:fillRect/>
          </a:stretch>
        </p:blipFill>
        <p:spPr>
          <a:xfrm>
            <a:off x="69743" y="1123768"/>
            <a:ext cx="7436698" cy="2550657"/>
          </a:xfrm>
          <a:prstGeom prst="rect">
            <a:avLst/>
          </a:prstGeom>
        </p:spPr>
      </p:pic>
      <p:sp>
        <p:nvSpPr>
          <p:cNvPr id="2" name="Title 1">
            <a:extLst>
              <a:ext uri="{FF2B5EF4-FFF2-40B4-BE49-F238E27FC236}">
                <a16:creationId xmlns:a16="http://schemas.microsoft.com/office/drawing/2014/main" id="{88FBEBC4-70D3-891A-3BA4-749B75EF692B}"/>
              </a:ext>
            </a:extLst>
          </p:cNvPr>
          <p:cNvSpPr>
            <a:spLocks noGrp="1"/>
          </p:cNvSpPr>
          <p:nvPr>
            <p:ph type="title"/>
          </p:nvPr>
        </p:nvSpPr>
        <p:spPr/>
        <p:txBody>
          <a:bodyPr/>
          <a:lstStyle/>
          <a:p>
            <a:r>
              <a:rPr lang="en-US" dirty="0"/>
              <a:t>Research Filtration System</a:t>
            </a:r>
          </a:p>
        </p:txBody>
      </p:sp>
      <p:grpSp>
        <p:nvGrpSpPr>
          <p:cNvPr id="13" name="Group 12">
            <a:extLst>
              <a:ext uri="{FF2B5EF4-FFF2-40B4-BE49-F238E27FC236}">
                <a16:creationId xmlns:a16="http://schemas.microsoft.com/office/drawing/2014/main" id="{AD576768-EA7A-60AE-404F-F2F02A5613E3}"/>
              </a:ext>
            </a:extLst>
          </p:cNvPr>
          <p:cNvGrpSpPr/>
          <p:nvPr/>
        </p:nvGrpSpPr>
        <p:grpSpPr>
          <a:xfrm>
            <a:off x="2811702" y="1517491"/>
            <a:ext cx="1531698" cy="1416125"/>
            <a:chOff x="158233" y="4385187"/>
            <a:chExt cx="1011805" cy="1209368"/>
          </a:xfrm>
        </p:grpSpPr>
        <p:sp>
          <p:nvSpPr>
            <p:cNvPr id="11" name="Rectangle 10">
              <a:extLst>
                <a:ext uri="{FF2B5EF4-FFF2-40B4-BE49-F238E27FC236}">
                  <a16:creationId xmlns:a16="http://schemas.microsoft.com/office/drawing/2014/main" id="{4D13726F-30A5-CE5C-E7BE-4D9B28A2D778}"/>
                </a:ext>
              </a:extLst>
            </p:cNvPr>
            <p:cNvSpPr/>
            <p:nvPr/>
          </p:nvSpPr>
          <p:spPr>
            <a:xfrm>
              <a:off x="158233" y="4385187"/>
              <a:ext cx="1011805" cy="1209368"/>
            </a:xfrm>
            <a:prstGeom prst="rect">
              <a:avLst/>
            </a:prstGeom>
            <a:noFill/>
            <a:ln w="38100">
              <a:solidFill>
                <a:srgbClr val="AB052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C4255EE-BEEC-DFAC-7FAA-F7279F992F11}"/>
                </a:ext>
              </a:extLst>
            </p:cNvPr>
            <p:cNvSpPr/>
            <p:nvPr/>
          </p:nvSpPr>
          <p:spPr>
            <a:xfrm>
              <a:off x="158233" y="4385187"/>
              <a:ext cx="1011805" cy="1209368"/>
            </a:xfrm>
            <a:prstGeom prst="rect">
              <a:avLst/>
            </a:prstGeom>
            <a:solidFill>
              <a:srgbClr val="AB0520">
                <a:alpha val="19000"/>
              </a:srgbClr>
            </a:solidFill>
            <a:ln w="38100">
              <a:solidFill>
                <a:srgbClr val="0C234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148292E7-C8CF-8B40-9670-6111883613EE}"/>
              </a:ext>
            </a:extLst>
          </p:cNvPr>
          <p:cNvSpPr txBox="1">
            <a:spLocks/>
          </p:cNvSpPr>
          <p:nvPr/>
        </p:nvSpPr>
        <p:spPr>
          <a:xfrm>
            <a:off x="297291" y="4137338"/>
            <a:ext cx="2113936" cy="5297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Feed Water</a:t>
            </a:r>
          </a:p>
        </p:txBody>
      </p:sp>
      <p:grpSp>
        <p:nvGrpSpPr>
          <p:cNvPr id="24" name="Group 23">
            <a:extLst>
              <a:ext uri="{FF2B5EF4-FFF2-40B4-BE49-F238E27FC236}">
                <a16:creationId xmlns:a16="http://schemas.microsoft.com/office/drawing/2014/main" id="{B645CCC9-61C7-CE01-3697-D55788DE91A4}"/>
              </a:ext>
            </a:extLst>
          </p:cNvPr>
          <p:cNvGrpSpPr/>
          <p:nvPr/>
        </p:nvGrpSpPr>
        <p:grpSpPr>
          <a:xfrm>
            <a:off x="7857423" y="1123768"/>
            <a:ext cx="3034407" cy="2550658"/>
            <a:chOff x="442452" y="4167114"/>
            <a:chExt cx="3095839" cy="2602296"/>
          </a:xfrm>
        </p:grpSpPr>
        <p:sp>
          <p:nvSpPr>
            <p:cNvPr id="7" name="Content Placeholder 2">
              <a:extLst>
                <a:ext uri="{FF2B5EF4-FFF2-40B4-BE49-F238E27FC236}">
                  <a16:creationId xmlns:a16="http://schemas.microsoft.com/office/drawing/2014/main" id="{D8D8E008-D785-8D38-C81C-C40CF2B2F166}"/>
                </a:ext>
              </a:extLst>
            </p:cNvPr>
            <p:cNvSpPr txBox="1">
              <a:spLocks/>
            </p:cNvSpPr>
            <p:nvPr/>
          </p:nvSpPr>
          <p:spPr>
            <a:xfrm>
              <a:off x="538198" y="4341713"/>
              <a:ext cx="1481773" cy="52974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Suspended Particles</a:t>
              </a:r>
            </a:p>
          </p:txBody>
        </p:sp>
        <p:sp>
          <p:nvSpPr>
            <p:cNvPr id="14" name="Content Placeholder 2">
              <a:extLst>
                <a:ext uri="{FF2B5EF4-FFF2-40B4-BE49-F238E27FC236}">
                  <a16:creationId xmlns:a16="http://schemas.microsoft.com/office/drawing/2014/main" id="{9648D0BD-1C23-FE2F-44DE-98AB021D1157}"/>
                </a:ext>
              </a:extLst>
            </p:cNvPr>
            <p:cNvSpPr txBox="1">
              <a:spLocks/>
            </p:cNvSpPr>
            <p:nvPr/>
          </p:nvSpPr>
          <p:spPr>
            <a:xfrm>
              <a:off x="1994661" y="4341713"/>
              <a:ext cx="1481773" cy="52974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Multivalent Ions</a:t>
              </a:r>
            </a:p>
          </p:txBody>
        </p:sp>
        <p:sp>
          <p:nvSpPr>
            <p:cNvPr id="15" name="Content Placeholder 2">
              <a:extLst>
                <a:ext uri="{FF2B5EF4-FFF2-40B4-BE49-F238E27FC236}">
                  <a16:creationId xmlns:a16="http://schemas.microsoft.com/office/drawing/2014/main" id="{83B6B7CA-426E-E7D4-DC11-B3E5A23ADF9F}"/>
                </a:ext>
              </a:extLst>
            </p:cNvPr>
            <p:cNvSpPr txBox="1">
              <a:spLocks/>
            </p:cNvSpPr>
            <p:nvPr/>
          </p:nvSpPr>
          <p:spPr>
            <a:xfrm>
              <a:off x="557813" y="5663983"/>
              <a:ext cx="1481773" cy="52974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Monovalent Ions</a:t>
              </a:r>
            </a:p>
          </p:txBody>
        </p:sp>
        <p:sp>
          <p:nvSpPr>
            <p:cNvPr id="16" name="Content Placeholder 2">
              <a:extLst>
                <a:ext uri="{FF2B5EF4-FFF2-40B4-BE49-F238E27FC236}">
                  <a16:creationId xmlns:a16="http://schemas.microsoft.com/office/drawing/2014/main" id="{54D4CA26-6692-D982-9C7C-F8C6228A1B58}"/>
                </a:ext>
              </a:extLst>
            </p:cNvPr>
            <p:cNvSpPr txBox="1">
              <a:spLocks/>
            </p:cNvSpPr>
            <p:nvPr/>
          </p:nvSpPr>
          <p:spPr>
            <a:xfrm>
              <a:off x="2056518" y="5663983"/>
              <a:ext cx="1481773" cy="34962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Water</a:t>
              </a:r>
            </a:p>
          </p:txBody>
        </p:sp>
        <p:sp>
          <p:nvSpPr>
            <p:cNvPr id="19" name="Oval 18">
              <a:extLst>
                <a:ext uri="{FF2B5EF4-FFF2-40B4-BE49-F238E27FC236}">
                  <a16:creationId xmlns:a16="http://schemas.microsoft.com/office/drawing/2014/main" id="{35BF3EA3-8578-A6B4-7C16-30AB0FBFFF2D}"/>
                </a:ext>
              </a:extLst>
            </p:cNvPr>
            <p:cNvSpPr/>
            <p:nvPr/>
          </p:nvSpPr>
          <p:spPr>
            <a:xfrm>
              <a:off x="1102103" y="4965744"/>
              <a:ext cx="361316" cy="3613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C8E7BDC-88F8-4E3F-C6DC-EE68E4AB7847}"/>
                </a:ext>
              </a:extLst>
            </p:cNvPr>
            <p:cNvSpPr/>
            <p:nvPr/>
          </p:nvSpPr>
          <p:spPr>
            <a:xfrm>
              <a:off x="2635207" y="5046062"/>
              <a:ext cx="200679" cy="20067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C82CF8F2-2983-B544-9976-373777BA9778}"/>
                </a:ext>
              </a:extLst>
            </p:cNvPr>
            <p:cNvSpPr/>
            <p:nvPr/>
          </p:nvSpPr>
          <p:spPr>
            <a:xfrm flipV="1">
              <a:off x="1236368" y="6344009"/>
              <a:ext cx="124662" cy="124662"/>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86327834-D6CD-417A-DA55-C356B7E73ECA}"/>
                </a:ext>
              </a:extLst>
            </p:cNvPr>
            <p:cNvSpPr/>
            <p:nvPr/>
          </p:nvSpPr>
          <p:spPr>
            <a:xfrm>
              <a:off x="2716890" y="6352360"/>
              <a:ext cx="226142" cy="118174"/>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23D33C2-5F6C-AD63-26B6-CA057D557758}"/>
                </a:ext>
              </a:extLst>
            </p:cNvPr>
            <p:cNvSpPr/>
            <p:nvPr/>
          </p:nvSpPr>
          <p:spPr>
            <a:xfrm>
              <a:off x="442452" y="4167114"/>
              <a:ext cx="3095839" cy="2602296"/>
            </a:xfrm>
            <a:prstGeom prst="rect">
              <a:avLst/>
            </a:prstGeom>
            <a:noFill/>
            <a:ln w="38100">
              <a:solidFill>
                <a:srgbClr val="0C2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a:extLst>
              <a:ext uri="{FF2B5EF4-FFF2-40B4-BE49-F238E27FC236}">
                <a16:creationId xmlns:a16="http://schemas.microsoft.com/office/drawing/2014/main" id="{904EBEEC-31CA-F330-4410-BF698CC9C56C}"/>
              </a:ext>
            </a:extLst>
          </p:cNvPr>
          <p:cNvSpPr/>
          <p:nvPr/>
        </p:nvSpPr>
        <p:spPr>
          <a:xfrm>
            <a:off x="466797" y="4828208"/>
            <a:ext cx="354146" cy="3541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D94F2D-6F56-989F-306F-C094E6FAB79C}"/>
              </a:ext>
            </a:extLst>
          </p:cNvPr>
          <p:cNvSpPr/>
          <p:nvPr/>
        </p:nvSpPr>
        <p:spPr>
          <a:xfrm>
            <a:off x="1296543" y="5182354"/>
            <a:ext cx="196697" cy="19669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0210935D-DFA5-5765-E659-E73DDEF3C840}"/>
              </a:ext>
            </a:extLst>
          </p:cNvPr>
          <p:cNvSpPr/>
          <p:nvPr/>
        </p:nvSpPr>
        <p:spPr>
          <a:xfrm flipV="1">
            <a:off x="1174355" y="4869664"/>
            <a:ext cx="122188" cy="122188"/>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4A64367B-0DC7-54AF-7835-13A23E2958AF}"/>
              </a:ext>
            </a:extLst>
          </p:cNvPr>
          <p:cNvSpPr/>
          <p:nvPr/>
        </p:nvSpPr>
        <p:spPr>
          <a:xfrm>
            <a:off x="599288" y="5553105"/>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5CCA656-26B7-7947-6B2E-0D7C240EEEBC}"/>
              </a:ext>
            </a:extLst>
          </p:cNvPr>
          <p:cNvSpPr/>
          <p:nvPr/>
        </p:nvSpPr>
        <p:spPr>
          <a:xfrm>
            <a:off x="1805924" y="5261682"/>
            <a:ext cx="354146" cy="3541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B26BB55-2677-5050-D8AB-659E0A452408}"/>
              </a:ext>
            </a:extLst>
          </p:cNvPr>
          <p:cNvSpPr/>
          <p:nvPr/>
        </p:nvSpPr>
        <p:spPr>
          <a:xfrm>
            <a:off x="727402" y="5885568"/>
            <a:ext cx="354146" cy="3541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818B933-D4F3-199B-E780-853135933B0B}"/>
              </a:ext>
            </a:extLst>
          </p:cNvPr>
          <p:cNvSpPr/>
          <p:nvPr/>
        </p:nvSpPr>
        <p:spPr>
          <a:xfrm>
            <a:off x="1458412" y="6115656"/>
            <a:ext cx="196697" cy="19669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A7D12224-003E-203C-4D46-73EDF3F24294}"/>
              </a:ext>
            </a:extLst>
          </p:cNvPr>
          <p:cNvSpPr/>
          <p:nvPr/>
        </p:nvSpPr>
        <p:spPr>
          <a:xfrm>
            <a:off x="545521" y="6271918"/>
            <a:ext cx="196697" cy="19669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68C003BD-1D43-CCA9-5EFF-364E041F14F1}"/>
              </a:ext>
            </a:extLst>
          </p:cNvPr>
          <p:cNvSpPr/>
          <p:nvPr/>
        </p:nvSpPr>
        <p:spPr>
          <a:xfrm flipV="1">
            <a:off x="1020454" y="5271097"/>
            <a:ext cx="122188" cy="122188"/>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2FB569A7-4D79-8279-2235-1BB6FB6957C9}"/>
              </a:ext>
            </a:extLst>
          </p:cNvPr>
          <p:cNvSpPr/>
          <p:nvPr/>
        </p:nvSpPr>
        <p:spPr>
          <a:xfrm flipV="1">
            <a:off x="1973475" y="5885568"/>
            <a:ext cx="122188" cy="122188"/>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F7F358CB-84F3-373A-22AB-B05EFFD902C7}"/>
              </a:ext>
            </a:extLst>
          </p:cNvPr>
          <p:cNvSpPr/>
          <p:nvPr/>
        </p:nvSpPr>
        <p:spPr>
          <a:xfrm flipV="1">
            <a:off x="1152230" y="5721844"/>
            <a:ext cx="122188" cy="122188"/>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DFBF5C6E-E249-7A32-1795-08A730BA80C8}"/>
              </a:ext>
            </a:extLst>
          </p:cNvPr>
          <p:cNvSpPr/>
          <p:nvPr/>
        </p:nvSpPr>
        <p:spPr>
          <a:xfrm>
            <a:off x="1146291" y="6346927"/>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04872D40-4A23-BCB7-FD76-A3CAE98C2937}"/>
              </a:ext>
            </a:extLst>
          </p:cNvPr>
          <p:cNvSpPr/>
          <p:nvPr/>
        </p:nvSpPr>
        <p:spPr>
          <a:xfrm>
            <a:off x="1799258" y="4887444"/>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AA1FFA6-82D8-D472-8C90-2665601BEF23}"/>
              </a:ext>
            </a:extLst>
          </p:cNvPr>
          <p:cNvSpPr/>
          <p:nvPr/>
        </p:nvSpPr>
        <p:spPr>
          <a:xfrm>
            <a:off x="1519816" y="5693607"/>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5382C98-D98B-D721-1A78-FBDADE81878E}"/>
              </a:ext>
            </a:extLst>
          </p:cNvPr>
          <p:cNvSpPr/>
          <p:nvPr/>
        </p:nvSpPr>
        <p:spPr>
          <a:xfrm>
            <a:off x="1902421" y="6312353"/>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B9F5F3-D310-7A88-E94D-6239393787C3}"/>
              </a:ext>
            </a:extLst>
          </p:cNvPr>
          <p:cNvSpPr txBox="1">
            <a:spLocks/>
          </p:cNvSpPr>
          <p:nvPr/>
        </p:nvSpPr>
        <p:spPr>
          <a:xfrm>
            <a:off x="4244832" y="4137337"/>
            <a:ext cx="2773880" cy="5297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Prefiltration</a:t>
            </a:r>
          </a:p>
        </p:txBody>
      </p:sp>
      <p:cxnSp>
        <p:nvCxnSpPr>
          <p:cNvPr id="8" name="Straight Connector 7">
            <a:extLst>
              <a:ext uri="{FF2B5EF4-FFF2-40B4-BE49-F238E27FC236}">
                <a16:creationId xmlns:a16="http://schemas.microsoft.com/office/drawing/2014/main" id="{BF6C94CA-F446-20DF-4E08-5B260F135869}"/>
              </a:ext>
            </a:extLst>
          </p:cNvPr>
          <p:cNvCxnSpPr/>
          <p:nvPr/>
        </p:nvCxnSpPr>
        <p:spPr>
          <a:xfrm>
            <a:off x="5051864" y="4808049"/>
            <a:ext cx="0" cy="1795669"/>
          </a:xfrm>
          <a:prstGeom prst="line">
            <a:avLst/>
          </a:prstGeom>
          <a:ln w="38100">
            <a:solidFill>
              <a:srgbClr val="0C234B">
                <a:alpha val="80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CA76246-F421-7D81-6B8F-087661F54FCB}"/>
              </a:ext>
            </a:extLst>
          </p:cNvPr>
          <p:cNvCxnSpPr/>
          <p:nvPr/>
        </p:nvCxnSpPr>
        <p:spPr>
          <a:xfrm>
            <a:off x="5270939" y="4812303"/>
            <a:ext cx="0" cy="1795669"/>
          </a:xfrm>
          <a:prstGeom prst="line">
            <a:avLst/>
          </a:prstGeom>
          <a:ln w="38100">
            <a:solidFill>
              <a:srgbClr val="0C234B"/>
            </a:solidFill>
            <a:prstDash val="dash"/>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98656086-69D7-1008-D520-A8436F3901C6}"/>
              </a:ext>
            </a:extLst>
          </p:cNvPr>
          <p:cNvSpPr/>
          <p:nvPr/>
        </p:nvSpPr>
        <p:spPr>
          <a:xfrm>
            <a:off x="6027383" y="5205568"/>
            <a:ext cx="354146" cy="3541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4D66A9B-84E9-6F22-3A6B-E92078DF2DFB}"/>
              </a:ext>
            </a:extLst>
          </p:cNvPr>
          <p:cNvSpPr/>
          <p:nvPr/>
        </p:nvSpPr>
        <p:spPr>
          <a:xfrm>
            <a:off x="6724116" y="5292175"/>
            <a:ext cx="196697" cy="19669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6F7AED3B-D885-3957-9C5D-0FBC9393A082}"/>
              </a:ext>
            </a:extLst>
          </p:cNvPr>
          <p:cNvSpPr/>
          <p:nvPr/>
        </p:nvSpPr>
        <p:spPr>
          <a:xfrm flipV="1">
            <a:off x="6121693" y="4829648"/>
            <a:ext cx="122188" cy="122188"/>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ABB7A8BD-54ED-6DA1-5C5D-695314DE429F}"/>
              </a:ext>
            </a:extLst>
          </p:cNvPr>
          <p:cNvSpPr/>
          <p:nvPr/>
        </p:nvSpPr>
        <p:spPr>
          <a:xfrm>
            <a:off x="5546626" y="5513089"/>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5791D58-34A2-0269-EB10-BAD39A202B51}"/>
              </a:ext>
            </a:extLst>
          </p:cNvPr>
          <p:cNvSpPr/>
          <p:nvPr/>
        </p:nvSpPr>
        <p:spPr>
          <a:xfrm>
            <a:off x="6405750" y="6075640"/>
            <a:ext cx="196697" cy="19669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B7713F7C-07F9-AAFE-9146-B2BF5D8A3FB3}"/>
              </a:ext>
            </a:extLst>
          </p:cNvPr>
          <p:cNvSpPr/>
          <p:nvPr/>
        </p:nvSpPr>
        <p:spPr>
          <a:xfrm>
            <a:off x="5492859" y="6231902"/>
            <a:ext cx="196697" cy="19669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FF49A72F-A8AD-1FB0-4911-71FE47002D0A}"/>
              </a:ext>
            </a:extLst>
          </p:cNvPr>
          <p:cNvSpPr/>
          <p:nvPr/>
        </p:nvSpPr>
        <p:spPr>
          <a:xfrm flipV="1">
            <a:off x="5605957" y="4898529"/>
            <a:ext cx="122188" cy="122188"/>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B614A0A0-C53D-9B1E-AEE1-B591AB2CCBB6}"/>
              </a:ext>
            </a:extLst>
          </p:cNvPr>
          <p:cNvSpPr/>
          <p:nvPr/>
        </p:nvSpPr>
        <p:spPr>
          <a:xfrm flipV="1">
            <a:off x="6920813" y="5845552"/>
            <a:ext cx="122188" cy="122188"/>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2E6376BD-0F07-081C-CF80-F40C706ECD55}"/>
              </a:ext>
            </a:extLst>
          </p:cNvPr>
          <p:cNvSpPr/>
          <p:nvPr/>
        </p:nvSpPr>
        <p:spPr>
          <a:xfrm flipV="1">
            <a:off x="5864371" y="6064837"/>
            <a:ext cx="122188" cy="122188"/>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6D9718AA-000B-6CB8-EA71-8A7540579D89}"/>
              </a:ext>
            </a:extLst>
          </p:cNvPr>
          <p:cNvSpPr/>
          <p:nvPr/>
        </p:nvSpPr>
        <p:spPr>
          <a:xfrm>
            <a:off x="6093629" y="6306911"/>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1A075FE-CC71-32BD-42D0-83382A2552FC}"/>
              </a:ext>
            </a:extLst>
          </p:cNvPr>
          <p:cNvSpPr/>
          <p:nvPr/>
        </p:nvSpPr>
        <p:spPr>
          <a:xfrm>
            <a:off x="6746596" y="4847428"/>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D2AB7BC7-F218-115C-4919-EE6C02752916}"/>
              </a:ext>
            </a:extLst>
          </p:cNvPr>
          <p:cNvSpPr/>
          <p:nvPr/>
        </p:nvSpPr>
        <p:spPr>
          <a:xfrm>
            <a:off x="6223506" y="5801335"/>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09649CE-B724-F867-942C-E06CF41EDAA9}"/>
              </a:ext>
            </a:extLst>
          </p:cNvPr>
          <p:cNvSpPr/>
          <p:nvPr/>
        </p:nvSpPr>
        <p:spPr>
          <a:xfrm>
            <a:off x="6849759" y="6272337"/>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A0591913-AB0E-22FA-0154-887FEAEDE37F}"/>
              </a:ext>
            </a:extLst>
          </p:cNvPr>
          <p:cNvSpPr/>
          <p:nvPr/>
        </p:nvSpPr>
        <p:spPr>
          <a:xfrm>
            <a:off x="4170045" y="5094024"/>
            <a:ext cx="354146" cy="3541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85DE7A3F-E701-2E40-0F25-8580F20DAD9C}"/>
              </a:ext>
            </a:extLst>
          </p:cNvPr>
          <p:cNvCxnSpPr/>
          <p:nvPr/>
        </p:nvCxnSpPr>
        <p:spPr>
          <a:xfrm flipV="1">
            <a:off x="4550649" y="5731744"/>
            <a:ext cx="371629" cy="661793"/>
          </a:xfrm>
          <a:prstGeom prst="line">
            <a:avLst/>
          </a:prstGeom>
          <a:ln w="38100">
            <a:solidFill>
              <a:srgbClr val="0C234B"/>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6130C3B-D8B6-0C9D-97E4-F0C6A22B64B4}"/>
              </a:ext>
            </a:extLst>
          </p:cNvPr>
          <p:cNvCxnSpPr/>
          <p:nvPr/>
        </p:nvCxnSpPr>
        <p:spPr>
          <a:xfrm flipH="1" flipV="1">
            <a:off x="4661575" y="5513089"/>
            <a:ext cx="249440" cy="221143"/>
          </a:xfrm>
          <a:prstGeom prst="straightConnector1">
            <a:avLst/>
          </a:prstGeom>
          <a:ln w="28575">
            <a:solidFill>
              <a:srgbClr val="0C234B"/>
            </a:solidFill>
            <a:tailEnd type="triangle"/>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88A4F6B2-4401-874A-0BAC-7B82FEE4124E}"/>
              </a:ext>
            </a:extLst>
          </p:cNvPr>
          <p:cNvSpPr/>
          <p:nvPr/>
        </p:nvSpPr>
        <p:spPr>
          <a:xfrm>
            <a:off x="4027934" y="4028325"/>
            <a:ext cx="3172697" cy="2724396"/>
          </a:xfrm>
          <a:prstGeom prst="rect">
            <a:avLst/>
          </a:prstGeom>
          <a:noFill/>
          <a:ln w="38100">
            <a:solidFill>
              <a:srgbClr val="AB052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7494751-1C4A-3926-5FC0-FC898713C4CB}"/>
              </a:ext>
            </a:extLst>
          </p:cNvPr>
          <p:cNvSpPr/>
          <p:nvPr/>
        </p:nvSpPr>
        <p:spPr>
          <a:xfrm>
            <a:off x="4027933" y="4028325"/>
            <a:ext cx="3172697" cy="2724396"/>
          </a:xfrm>
          <a:prstGeom prst="rect">
            <a:avLst/>
          </a:prstGeom>
          <a:noFill/>
          <a:ln w="38100">
            <a:solidFill>
              <a:srgbClr val="0C234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CFA031D2-91E3-3595-44BE-B6BAADB8A9B7}"/>
              </a:ext>
            </a:extLst>
          </p:cNvPr>
          <p:cNvSpPr>
            <a:spLocks noGrp="1"/>
          </p:cNvSpPr>
          <p:nvPr>
            <p:ph type="sldNum" sz="quarter" idx="12"/>
          </p:nvPr>
        </p:nvSpPr>
        <p:spPr/>
        <p:txBody>
          <a:bodyPr/>
          <a:lstStyle/>
          <a:p>
            <a:fld id="{433327A2-81B6-4119-8F20-91156AB2E87D}" type="slidenum">
              <a:rPr lang="en-US" smtClean="0">
                <a:solidFill>
                  <a:srgbClr val="0C234B"/>
                </a:solidFill>
              </a:rPr>
              <a:t>6</a:t>
            </a:fld>
            <a:endParaRPr lang="en-US">
              <a:solidFill>
                <a:srgbClr val="0C234B"/>
              </a:solidFill>
            </a:endParaRPr>
          </a:p>
        </p:txBody>
      </p:sp>
    </p:spTree>
    <p:extLst>
      <p:ext uri="{BB962C8B-B14F-4D97-AF65-F5344CB8AC3E}">
        <p14:creationId xmlns:p14="http://schemas.microsoft.com/office/powerpoint/2010/main" val="423222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0326C1-97F2-6C64-5F06-79BCD6A9A480}"/>
              </a:ext>
            </a:extLst>
          </p:cNvPr>
          <p:cNvPicPr>
            <a:picLocks noChangeAspect="1"/>
          </p:cNvPicPr>
          <p:nvPr/>
        </p:nvPicPr>
        <p:blipFill>
          <a:blip r:embed="rId3"/>
          <a:stretch>
            <a:fillRect/>
          </a:stretch>
        </p:blipFill>
        <p:spPr>
          <a:xfrm>
            <a:off x="69743" y="1123768"/>
            <a:ext cx="7436698" cy="2550657"/>
          </a:xfrm>
          <a:prstGeom prst="rect">
            <a:avLst/>
          </a:prstGeom>
        </p:spPr>
      </p:pic>
      <p:sp>
        <p:nvSpPr>
          <p:cNvPr id="2" name="Title 1">
            <a:extLst>
              <a:ext uri="{FF2B5EF4-FFF2-40B4-BE49-F238E27FC236}">
                <a16:creationId xmlns:a16="http://schemas.microsoft.com/office/drawing/2014/main" id="{88FBEBC4-70D3-891A-3BA4-749B75EF692B}"/>
              </a:ext>
            </a:extLst>
          </p:cNvPr>
          <p:cNvSpPr>
            <a:spLocks noGrp="1"/>
          </p:cNvSpPr>
          <p:nvPr>
            <p:ph type="title"/>
          </p:nvPr>
        </p:nvSpPr>
        <p:spPr/>
        <p:txBody>
          <a:bodyPr/>
          <a:lstStyle/>
          <a:p>
            <a:r>
              <a:rPr lang="en-US" dirty="0"/>
              <a:t>Research Filtration System</a:t>
            </a:r>
          </a:p>
        </p:txBody>
      </p:sp>
      <p:grpSp>
        <p:nvGrpSpPr>
          <p:cNvPr id="13" name="Group 12">
            <a:extLst>
              <a:ext uri="{FF2B5EF4-FFF2-40B4-BE49-F238E27FC236}">
                <a16:creationId xmlns:a16="http://schemas.microsoft.com/office/drawing/2014/main" id="{AD576768-EA7A-60AE-404F-F2F02A5613E3}"/>
              </a:ext>
            </a:extLst>
          </p:cNvPr>
          <p:cNvGrpSpPr/>
          <p:nvPr/>
        </p:nvGrpSpPr>
        <p:grpSpPr>
          <a:xfrm>
            <a:off x="5858627" y="1605408"/>
            <a:ext cx="496090" cy="1521839"/>
            <a:chOff x="158233" y="4385187"/>
            <a:chExt cx="1011805" cy="1209368"/>
          </a:xfrm>
        </p:grpSpPr>
        <p:sp>
          <p:nvSpPr>
            <p:cNvPr id="11" name="Rectangle 10">
              <a:extLst>
                <a:ext uri="{FF2B5EF4-FFF2-40B4-BE49-F238E27FC236}">
                  <a16:creationId xmlns:a16="http://schemas.microsoft.com/office/drawing/2014/main" id="{4D13726F-30A5-CE5C-E7BE-4D9B28A2D778}"/>
                </a:ext>
              </a:extLst>
            </p:cNvPr>
            <p:cNvSpPr/>
            <p:nvPr/>
          </p:nvSpPr>
          <p:spPr>
            <a:xfrm>
              <a:off x="158233" y="4385187"/>
              <a:ext cx="1011805" cy="1209368"/>
            </a:xfrm>
            <a:prstGeom prst="rect">
              <a:avLst/>
            </a:prstGeom>
            <a:noFill/>
            <a:ln w="38100">
              <a:solidFill>
                <a:srgbClr val="AB052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C4255EE-BEEC-DFAC-7FAA-F7279F992F11}"/>
                </a:ext>
              </a:extLst>
            </p:cNvPr>
            <p:cNvSpPr/>
            <p:nvPr/>
          </p:nvSpPr>
          <p:spPr>
            <a:xfrm>
              <a:off x="158233" y="4385187"/>
              <a:ext cx="1011805" cy="1209368"/>
            </a:xfrm>
            <a:prstGeom prst="rect">
              <a:avLst/>
            </a:prstGeom>
            <a:solidFill>
              <a:srgbClr val="AB0520">
                <a:alpha val="19000"/>
              </a:srgbClr>
            </a:solidFill>
            <a:ln w="38100">
              <a:solidFill>
                <a:srgbClr val="0C234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148292E7-C8CF-8B40-9670-6111883613EE}"/>
              </a:ext>
            </a:extLst>
          </p:cNvPr>
          <p:cNvSpPr txBox="1">
            <a:spLocks/>
          </p:cNvSpPr>
          <p:nvPr/>
        </p:nvSpPr>
        <p:spPr>
          <a:xfrm>
            <a:off x="297291" y="4137338"/>
            <a:ext cx="2113936" cy="5297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Feed Water</a:t>
            </a:r>
          </a:p>
        </p:txBody>
      </p:sp>
      <p:grpSp>
        <p:nvGrpSpPr>
          <p:cNvPr id="24" name="Group 23">
            <a:extLst>
              <a:ext uri="{FF2B5EF4-FFF2-40B4-BE49-F238E27FC236}">
                <a16:creationId xmlns:a16="http://schemas.microsoft.com/office/drawing/2014/main" id="{B645CCC9-61C7-CE01-3697-D55788DE91A4}"/>
              </a:ext>
            </a:extLst>
          </p:cNvPr>
          <p:cNvGrpSpPr/>
          <p:nvPr/>
        </p:nvGrpSpPr>
        <p:grpSpPr>
          <a:xfrm>
            <a:off x="7857423" y="1123768"/>
            <a:ext cx="3034407" cy="2550658"/>
            <a:chOff x="442452" y="4167114"/>
            <a:chExt cx="3095839" cy="2602296"/>
          </a:xfrm>
        </p:grpSpPr>
        <p:sp>
          <p:nvSpPr>
            <p:cNvPr id="7" name="Content Placeholder 2">
              <a:extLst>
                <a:ext uri="{FF2B5EF4-FFF2-40B4-BE49-F238E27FC236}">
                  <a16:creationId xmlns:a16="http://schemas.microsoft.com/office/drawing/2014/main" id="{D8D8E008-D785-8D38-C81C-C40CF2B2F166}"/>
                </a:ext>
              </a:extLst>
            </p:cNvPr>
            <p:cNvSpPr txBox="1">
              <a:spLocks/>
            </p:cNvSpPr>
            <p:nvPr/>
          </p:nvSpPr>
          <p:spPr>
            <a:xfrm>
              <a:off x="538198" y="4341713"/>
              <a:ext cx="1481773" cy="52974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Suspended Particles</a:t>
              </a:r>
            </a:p>
          </p:txBody>
        </p:sp>
        <p:sp>
          <p:nvSpPr>
            <p:cNvPr id="14" name="Content Placeholder 2">
              <a:extLst>
                <a:ext uri="{FF2B5EF4-FFF2-40B4-BE49-F238E27FC236}">
                  <a16:creationId xmlns:a16="http://schemas.microsoft.com/office/drawing/2014/main" id="{9648D0BD-1C23-FE2F-44DE-98AB021D1157}"/>
                </a:ext>
              </a:extLst>
            </p:cNvPr>
            <p:cNvSpPr txBox="1">
              <a:spLocks/>
            </p:cNvSpPr>
            <p:nvPr/>
          </p:nvSpPr>
          <p:spPr>
            <a:xfrm>
              <a:off x="1994661" y="4341713"/>
              <a:ext cx="1481773" cy="52974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Multivalent Ions</a:t>
              </a:r>
            </a:p>
          </p:txBody>
        </p:sp>
        <p:sp>
          <p:nvSpPr>
            <p:cNvPr id="15" name="Content Placeholder 2">
              <a:extLst>
                <a:ext uri="{FF2B5EF4-FFF2-40B4-BE49-F238E27FC236}">
                  <a16:creationId xmlns:a16="http://schemas.microsoft.com/office/drawing/2014/main" id="{83B6B7CA-426E-E7D4-DC11-B3E5A23ADF9F}"/>
                </a:ext>
              </a:extLst>
            </p:cNvPr>
            <p:cNvSpPr txBox="1">
              <a:spLocks/>
            </p:cNvSpPr>
            <p:nvPr/>
          </p:nvSpPr>
          <p:spPr>
            <a:xfrm>
              <a:off x="557813" y="5663983"/>
              <a:ext cx="1481773" cy="52974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Monovalent Ions</a:t>
              </a:r>
            </a:p>
          </p:txBody>
        </p:sp>
        <p:sp>
          <p:nvSpPr>
            <p:cNvPr id="16" name="Content Placeholder 2">
              <a:extLst>
                <a:ext uri="{FF2B5EF4-FFF2-40B4-BE49-F238E27FC236}">
                  <a16:creationId xmlns:a16="http://schemas.microsoft.com/office/drawing/2014/main" id="{54D4CA26-6692-D982-9C7C-F8C6228A1B58}"/>
                </a:ext>
              </a:extLst>
            </p:cNvPr>
            <p:cNvSpPr txBox="1">
              <a:spLocks/>
            </p:cNvSpPr>
            <p:nvPr/>
          </p:nvSpPr>
          <p:spPr>
            <a:xfrm>
              <a:off x="2056518" y="5663983"/>
              <a:ext cx="1481773" cy="34962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Water</a:t>
              </a:r>
            </a:p>
          </p:txBody>
        </p:sp>
        <p:sp>
          <p:nvSpPr>
            <p:cNvPr id="19" name="Oval 18">
              <a:extLst>
                <a:ext uri="{FF2B5EF4-FFF2-40B4-BE49-F238E27FC236}">
                  <a16:creationId xmlns:a16="http://schemas.microsoft.com/office/drawing/2014/main" id="{35BF3EA3-8578-A6B4-7C16-30AB0FBFFF2D}"/>
                </a:ext>
              </a:extLst>
            </p:cNvPr>
            <p:cNvSpPr/>
            <p:nvPr/>
          </p:nvSpPr>
          <p:spPr>
            <a:xfrm>
              <a:off x="1102103" y="4965744"/>
              <a:ext cx="361316" cy="3613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C8E7BDC-88F8-4E3F-C6DC-EE68E4AB7847}"/>
                </a:ext>
              </a:extLst>
            </p:cNvPr>
            <p:cNvSpPr/>
            <p:nvPr/>
          </p:nvSpPr>
          <p:spPr>
            <a:xfrm>
              <a:off x="2635207" y="5046062"/>
              <a:ext cx="200679" cy="20067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C82CF8F2-2983-B544-9976-373777BA9778}"/>
                </a:ext>
              </a:extLst>
            </p:cNvPr>
            <p:cNvSpPr/>
            <p:nvPr/>
          </p:nvSpPr>
          <p:spPr>
            <a:xfrm flipV="1">
              <a:off x="1236368" y="6344009"/>
              <a:ext cx="124662" cy="124662"/>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86327834-D6CD-417A-DA55-C356B7E73ECA}"/>
                </a:ext>
              </a:extLst>
            </p:cNvPr>
            <p:cNvSpPr/>
            <p:nvPr/>
          </p:nvSpPr>
          <p:spPr>
            <a:xfrm>
              <a:off x="2716890" y="6352360"/>
              <a:ext cx="226142" cy="118174"/>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23D33C2-5F6C-AD63-26B6-CA057D557758}"/>
                </a:ext>
              </a:extLst>
            </p:cNvPr>
            <p:cNvSpPr/>
            <p:nvPr/>
          </p:nvSpPr>
          <p:spPr>
            <a:xfrm>
              <a:off x="442452" y="4167114"/>
              <a:ext cx="3095839" cy="2602296"/>
            </a:xfrm>
            <a:prstGeom prst="rect">
              <a:avLst/>
            </a:prstGeom>
            <a:noFill/>
            <a:ln w="38100">
              <a:solidFill>
                <a:srgbClr val="0C2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a:extLst>
              <a:ext uri="{FF2B5EF4-FFF2-40B4-BE49-F238E27FC236}">
                <a16:creationId xmlns:a16="http://schemas.microsoft.com/office/drawing/2014/main" id="{904EBEEC-31CA-F330-4410-BF698CC9C56C}"/>
              </a:ext>
            </a:extLst>
          </p:cNvPr>
          <p:cNvSpPr/>
          <p:nvPr/>
        </p:nvSpPr>
        <p:spPr>
          <a:xfrm>
            <a:off x="466797" y="4828208"/>
            <a:ext cx="354146" cy="3541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D94F2D-6F56-989F-306F-C094E6FAB79C}"/>
              </a:ext>
            </a:extLst>
          </p:cNvPr>
          <p:cNvSpPr/>
          <p:nvPr/>
        </p:nvSpPr>
        <p:spPr>
          <a:xfrm>
            <a:off x="1296543" y="5182354"/>
            <a:ext cx="196697" cy="19669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0210935D-DFA5-5765-E659-E73DDEF3C840}"/>
              </a:ext>
            </a:extLst>
          </p:cNvPr>
          <p:cNvSpPr/>
          <p:nvPr/>
        </p:nvSpPr>
        <p:spPr>
          <a:xfrm flipV="1">
            <a:off x="1174355" y="4869664"/>
            <a:ext cx="122188" cy="122188"/>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4A64367B-0DC7-54AF-7835-13A23E2958AF}"/>
              </a:ext>
            </a:extLst>
          </p:cNvPr>
          <p:cNvSpPr/>
          <p:nvPr/>
        </p:nvSpPr>
        <p:spPr>
          <a:xfrm>
            <a:off x="599288" y="5553105"/>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5CCA656-26B7-7947-6B2E-0D7C240EEEBC}"/>
              </a:ext>
            </a:extLst>
          </p:cNvPr>
          <p:cNvSpPr/>
          <p:nvPr/>
        </p:nvSpPr>
        <p:spPr>
          <a:xfrm>
            <a:off x="1805924" y="5261682"/>
            <a:ext cx="354146" cy="3541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B26BB55-2677-5050-D8AB-659E0A452408}"/>
              </a:ext>
            </a:extLst>
          </p:cNvPr>
          <p:cNvSpPr/>
          <p:nvPr/>
        </p:nvSpPr>
        <p:spPr>
          <a:xfrm>
            <a:off x="727402" y="5885568"/>
            <a:ext cx="354146" cy="3541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818B933-D4F3-199B-E780-853135933B0B}"/>
              </a:ext>
            </a:extLst>
          </p:cNvPr>
          <p:cNvSpPr/>
          <p:nvPr/>
        </p:nvSpPr>
        <p:spPr>
          <a:xfrm>
            <a:off x="1458412" y="6115656"/>
            <a:ext cx="196697" cy="19669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A7D12224-003E-203C-4D46-73EDF3F24294}"/>
              </a:ext>
            </a:extLst>
          </p:cNvPr>
          <p:cNvSpPr/>
          <p:nvPr/>
        </p:nvSpPr>
        <p:spPr>
          <a:xfrm>
            <a:off x="545521" y="6271918"/>
            <a:ext cx="196697" cy="19669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68C003BD-1D43-CCA9-5EFF-364E041F14F1}"/>
              </a:ext>
            </a:extLst>
          </p:cNvPr>
          <p:cNvSpPr/>
          <p:nvPr/>
        </p:nvSpPr>
        <p:spPr>
          <a:xfrm flipV="1">
            <a:off x="1020454" y="5271097"/>
            <a:ext cx="122188" cy="122188"/>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2FB569A7-4D79-8279-2235-1BB6FB6957C9}"/>
              </a:ext>
            </a:extLst>
          </p:cNvPr>
          <p:cNvSpPr/>
          <p:nvPr/>
        </p:nvSpPr>
        <p:spPr>
          <a:xfrm flipV="1">
            <a:off x="1973475" y="5885568"/>
            <a:ext cx="122188" cy="122188"/>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F7F358CB-84F3-373A-22AB-B05EFFD902C7}"/>
              </a:ext>
            </a:extLst>
          </p:cNvPr>
          <p:cNvSpPr/>
          <p:nvPr/>
        </p:nvSpPr>
        <p:spPr>
          <a:xfrm flipV="1">
            <a:off x="1152230" y="5721844"/>
            <a:ext cx="122188" cy="122188"/>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DFBF5C6E-E249-7A32-1795-08A730BA80C8}"/>
              </a:ext>
            </a:extLst>
          </p:cNvPr>
          <p:cNvSpPr/>
          <p:nvPr/>
        </p:nvSpPr>
        <p:spPr>
          <a:xfrm>
            <a:off x="1146291" y="6346927"/>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04872D40-4A23-BCB7-FD76-A3CAE98C2937}"/>
              </a:ext>
            </a:extLst>
          </p:cNvPr>
          <p:cNvSpPr/>
          <p:nvPr/>
        </p:nvSpPr>
        <p:spPr>
          <a:xfrm>
            <a:off x="1799258" y="4887444"/>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AA1FFA6-82D8-D472-8C90-2665601BEF23}"/>
              </a:ext>
            </a:extLst>
          </p:cNvPr>
          <p:cNvSpPr/>
          <p:nvPr/>
        </p:nvSpPr>
        <p:spPr>
          <a:xfrm>
            <a:off x="1519816" y="5693607"/>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5382C98-D98B-D721-1A78-FBDADE81878E}"/>
              </a:ext>
            </a:extLst>
          </p:cNvPr>
          <p:cNvSpPr/>
          <p:nvPr/>
        </p:nvSpPr>
        <p:spPr>
          <a:xfrm>
            <a:off x="1902421" y="6312353"/>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B9F5F3-D310-7A88-E94D-6239393787C3}"/>
              </a:ext>
            </a:extLst>
          </p:cNvPr>
          <p:cNvSpPr txBox="1">
            <a:spLocks/>
          </p:cNvSpPr>
          <p:nvPr/>
        </p:nvSpPr>
        <p:spPr>
          <a:xfrm>
            <a:off x="4244832" y="4137337"/>
            <a:ext cx="2773880" cy="5297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Prefiltration</a:t>
            </a:r>
          </a:p>
        </p:txBody>
      </p:sp>
      <p:cxnSp>
        <p:nvCxnSpPr>
          <p:cNvPr id="8" name="Straight Connector 7">
            <a:extLst>
              <a:ext uri="{FF2B5EF4-FFF2-40B4-BE49-F238E27FC236}">
                <a16:creationId xmlns:a16="http://schemas.microsoft.com/office/drawing/2014/main" id="{BF6C94CA-F446-20DF-4E08-5B260F135869}"/>
              </a:ext>
            </a:extLst>
          </p:cNvPr>
          <p:cNvCxnSpPr/>
          <p:nvPr/>
        </p:nvCxnSpPr>
        <p:spPr>
          <a:xfrm>
            <a:off x="5051864" y="4808049"/>
            <a:ext cx="0" cy="1795669"/>
          </a:xfrm>
          <a:prstGeom prst="line">
            <a:avLst/>
          </a:prstGeom>
          <a:ln w="38100">
            <a:solidFill>
              <a:srgbClr val="0C234B">
                <a:alpha val="80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CA76246-F421-7D81-6B8F-087661F54FCB}"/>
              </a:ext>
            </a:extLst>
          </p:cNvPr>
          <p:cNvCxnSpPr/>
          <p:nvPr/>
        </p:nvCxnSpPr>
        <p:spPr>
          <a:xfrm>
            <a:off x="5270939" y="4812303"/>
            <a:ext cx="0" cy="1795669"/>
          </a:xfrm>
          <a:prstGeom prst="line">
            <a:avLst/>
          </a:prstGeom>
          <a:ln w="38100">
            <a:solidFill>
              <a:srgbClr val="0C234B"/>
            </a:solidFill>
            <a:prstDash val="dash"/>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98656086-69D7-1008-D520-A8436F3901C6}"/>
              </a:ext>
            </a:extLst>
          </p:cNvPr>
          <p:cNvSpPr/>
          <p:nvPr/>
        </p:nvSpPr>
        <p:spPr>
          <a:xfrm>
            <a:off x="6027383" y="5205568"/>
            <a:ext cx="354146" cy="3541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4D66A9B-84E9-6F22-3A6B-E92078DF2DFB}"/>
              </a:ext>
            </a:extLst>
          </p:cNvPr>
          <p:cNvSpPr/>
          <p:nvPr/>
        </p:nvSpPr>
        <p:spPr>
          <a:xfrm>
            <a:off x="6724116" y="5292175"/>
            <a:ext cx="196697" cy="19669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6F7AED3B-D885-3957-9C5D-0FBC9393A082}"/>
              </a:ext>
            </a:extLst>
          </p:cNvPr>
          <p:cNvSpPr/>
          <p:nvPr/>
        </p:nvSpPr>
        <p:spPr>
          <a:xfrm flipV="1">
            <a:off x="6121693" y="4829648"/>
            <a:ext cx="122188" cy="122188"/>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ABB7A8BD-54ED-6DA1-5C5D-695314DE429F}"/>
              </a:ext>
            </a:extLst>
          </p:cNvPr>
          <p:cNvSpPr/>
          <p:nvPr/>
        </p:nvSpPr>
        <p:spPr>
          <a:xfrm>
            <a:off x="5546626" y="5513089"/>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5791D58-34A2-0269-EB10-BAD39A202B51}"/>
              </a:ext>
            </a:extLst>
          </p:cNvPr>
          <p:cNvSpPr/>
          <p:nvPr/>
        </p:nvSpPr>
        <p:spPr>
          <a:xfrm>
            <a:off x="6405750" y="6075640"/>
            <a:ext cx="196697" cy="19669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B7713F7C-07F9-AAFE-9146-B2BF5D8A3FB3}"/>
              </a:ext>
            </a:extLst>
          </p:cNvPr>
          <p:cNvSpPr/>
          <p:nvPr/>
        </p:nvSpPr>
        <p:spPr>
          <a:xfrm>
            <a:off x="5492859" y="6231902"/>
            <a:ext cx="196697" cy="19669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FF49A72F-A8AD-1FB0-4911-71FE47002D0A}"/>
              </a:ext>
            </a:extLst>
          </p:cNvPr>
          <p:cNvSpPr/>
          <p:nvPr/>
        </p:nvSpPr>
        <p:spPr>
          <a:xfrm flipV="1">
            <a:off x="5605957" y="4898529"/>
            <a:ext cx="122188" cy="122188"/>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B614A0A0-C53D-9B1E-AEE1-B591AB2CCBB6}"/>
              </a:ext>
            </a:extLst>
          </p:cNvPr>
          <p:cNvSpPr/>
          <p:nvPr/>
        </p:nvSpPr>
        <p:spPr>
          <a:xfrm flipV="1">
            <a:off x="6920813" y="5845552"/>
            <a:ext cx="122188" cy="122188"/>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2E6376BD-0F07-081C-CF80-F40C706ECD55}"/>
              </a:ext>
            </a:extLst>
          </p:cNvPr>
          <p:cNvSpPr/>
          <p:nvPr/>
        </p:nvSpPr>
        <p:spPr>
          <a:xfrm flipV="1">
            <a:off x="5864371" y="6064837"/>
            <a:ext cx="122188" cy="122188"/>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6D9718AA-000B-6CB8-EA71-8A7540579D89}"/>
              </a:ext>
            </a:extLst>
          </p:cNvPr>
          <p:cNvSpPr/>
          <p:nvPr/>
        </p:nvSpPr>
        <p:spPr>
          <a:xfrm>
            <a:off x="6093629" y="6306911"/>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1A075FE-CC71-32BD-42D0-83382A2552FC}"/>
              </a:ext>
            </a:extLst>
          </p:cNvPr>
          <p:cNvSpPr/>
          <p:nvPr/>
        </p:nvSpPr>
        <p:spPr>
          <a:xfrm>
            <a:off x="6746596" y="4847428"/>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D2AB7BC7-F218-115C-4919-EE6C02752916}"/>
              </a:ext>
            </a:extLst>
          </p:cNvPr>
          <p:cNvSpPr/>
          <p:nvPr/>
        </p:nvSpPr>
        <p:spPr>
          <a:xfrm>
            <a:off x="6223506" y="5801335"/>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09649CE-B724-F867-942C-E06CF41EDAA9}"/>
              </a:ext>
            </a:extLst>
          </p:cNvPr>
          <p:cNvSpPr/>
          <p:nvPr/>
        </p:nvSpPr>
        <p:spPr>
          <a:xfrm>
            <a:off x="6849759" y="6272337"/>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A0591913-AB0E-22FA-0154-887FEAEDE37F}"/>
              </a:ext>
            </a:extLst>
          </p:cNvPr>
          <p:cNvSpPr/>
          <p:nvPr/>
        </p:nvSpPr>
        <p:spPr>
          <a:xfrm>
            <a:off x="4170045" y="5094024"/>
            <a:ext cx="354146" cy="3541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85DE7A3F-E701-2E40-0F25-8580F20DAD9C}"/>
              </a:ext>
            </a:extLst>
          </p:cNvPr>
          <p:cNvCxnSpPr/>
          <p:nvPr/>
        </p:nvCxnSpPr>
        <p:spPr>
          <a:xfrm flipV="1">
            <a:off x="4550649" y="5731744"/>
            <a:ext cx="371629" cy="661793"/>
          </a:xfrm>
          <a:prstGeom prst="line">
            <a:avLst/>
          </a:prstGeom>
          <a:ln w="38100">
            <a:solidFill>
              <a:srgbClr val="0C234B"/>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6130C3B-D8B6-0C9D-97E4-F0C6A22B64B4}"/>
              </a:ext>
            </a:extLst>
          </p:cNvPr>
          <p:cNvCxnSpPr/>
          <p:nvPr/>
        </p:nvCxnSpPr>
        <p:spPr>
          <a:xfrm flipH="1" flipV="1">
            <a:off x="4661575" y="5513089"/>
            <a:ext cx="249440" cy="221143"/>
          </a:xfrm>
          <a:prstGeom prst="straightConnector1">
            <a:avLst/>
          </a:prstGeom>
          <a:ln w="28575">
            <a:solidFill>
              <a:srgbClr val="0C234B"/>
            </a:solidFill>
            <a:tailEnd type="triangle"/>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137A11FB-9AE2-AE3A-A51F-ACD850FFCF8D}"/>
              </a:ext>
            </a:extLst>
          </p:cNvPr>
          <p:cNvSpPr txBox="1">
            <a:spLocks/>
          </p:cNvSpPr>
          <p:nvPr/>
        </p:nvSpPr>
        <p:spPr>
          <a:xfrm>
            <a:off x="8573869" y="4074164"/>
            <a:ext cx="3034406" cy="5297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Nanofiltration</a:t>
            </a:r>
          </a:p>
        </p:txBody>
      </p:sp>
      <p:cxnSp>
        <p:nvCxnSpPr>
          <p:cNvPr id="35" name="Straight Connector 34">
            <a:extLst>
              <a:ext uri="{FF2B5EF4-FFF2-40B4-BE49-F238E27FC236}">
                <a16:creationId xmlns:a16="http://schemas.microsoft.com/office/drawing/2014/main" id="{E7AC8CB1-4BD8-307B-4C6D-78A304994047}"/>
              </a:ext>
            </a:extLst>
          </p:cNvPr>
          <p:cNvCxnSpPr/>
          <p:nvPr/>
        </p:nvCxnSpPr>
        <p:spPr>
          <a:xfrm>
            <a:off x="9823823" y="4771099"/>
            <a:ext cx="0" cy="1795669"/>
          </a:xfrm>
          <a:prstGeom prst="line">
            <a:avLst/>
          </a:prstGeom>
          <a:ln w="38100">
            <a:solidFill>
              <a:srgbClr val="AB0520">
                <a:alpha val="80000"/>
              </a:srgbClr>
            </a:solidFill>
            <a:prstDash val="lgDash"/>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3C04B1D7-D958-13E4-FC7D-F0CE19DBFB6D}"/>
              </a:ext>
            </a:extLst>
          </p:cNvPr>
          <p:cNvSpPr/>
          <p:nvPr/>
        </p:nvSpPr>
        <p:spPr>
          <a:xfrm>
            <a:off x="8807745" y="5228201"/>
            <a:ext cx="354146" cy="3541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8D9894D-47FE-5F26-9D26-0B3D5C1DA532}"/>
              </a:ext>
            </a:extLst>
          </p:cNvPr>
          <p:cNvSpPr/>
          <p:nvPr/>
        </p:nvSpPr>
        <p:spPr>
          <a:xfrm>
            <a:off x="10457618" y="5539311"/>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CB5BC802-3849-13B0-8226-FBA38DCF789C}"/>
              </a:ext>
            </a:extLst>
          </p:cNvPr>
          <p:cNvSpPr/>
          <p:nvPr/>
        </p:nvSpPr>
        <p:spPr>
          <a:xfrm>
            <a:off x="9137955" y="5064116"/>
            <a:ext cx="196697" cy="19669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7AC8A361-792B-EF34-892F-2F9619BBF483}"/>
              </a:ext>
            </a:extLst>
          </p:cNvPr>
          <p:cNvSpPr/>
          <p:nvPr/>
        </p:nvSpPr>
        <p:spPr>
          <a:xfrm flipV="1">
            <a:off x="10578553" y="5138625"/>
            <a:ext cx="122188" cy="122188"/>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E05C046-8BCC-DB85-F8D8-2B612F2BB123}"/>
              </a:ext>
            </a:extLst>
          </p:cNvPr>
          <p:cNvSpPr/>
          <p:nvPr/>
        </p:nvSpPr>
        <p:spPr>
          <a:xfrm flipV="1">
            <a:off x="8824718" y="4978059"/>
            <a:ext cx="122188" cy="122188"/>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3EEB74DE-3661-64EA-F149-40409C30E2CE}"/>
              </a:ext>
            </a:extLst>
          </p:cNvPr>
          <p:cNvSpPr/>
          <p:nvPr/>
        </p:nvSpPr>
        <p:spPr>
          <a:xfrm>
            <a:off x="10958522" y="6315235"/>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6AAE8C1-D497-E8E2-CF27-9834D49C242A}"/>
              </a:ext>
            </a:extLst>
          </p:cNvPr>
          <p:cNvSpPr/>
          <p:nvPr/>
        </p:nvSpPr>
        <p:spPr>
          <a:xfrm>
            <a:off x="10930995" y="4978059"/>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F28AAB4B-AB26-5F40-A45D-8C4480FD0DEF}"/>
              </a:ext>
            </a:extLst>
          </p:cNvPr>
          <p:cNvSpPr/>
          <p:nvPr/>
        </p:nvSpPr>
        <p:spPr>
          <a:xfrm>
            <a:off x="10865587" y="5732106"/>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E5315DAC-EFBE-D68A-4FF9-F3CD64B744AB}"/>
              </a:ext>
            </a:extLst>
          </p:cNvPr>
          <p:cNvSpPr/>
          <p:nvPr/>
        </p:nvSpPr>
        <p:spPr>
          <a:xfrm>
            <a:off x="10156493" y="4924752"/>
            <a:ext cx="221655" cy="115829"/>
          </a:xfrm>
          <a:custGeom>
            <a:avLst/>
            <a:gdLst>
              <a:gd name="connsiteX0" fmla="*/ 0 w 226142"/>
              <a:gd name="connsiteY0" fmla="*/ 117987 h 118174"/>
              <a:gd name="connsiteX1" fmla="*/ 78658 w 226142"/>
              <a:gd name="connsiteY1" fmla="*/ 0 h 118174"/>
              <a:gd name="connsiteX2" fmla="*/ 157316 w 226142"/>
              <a:gd name="connsiteY2" fmla="*/ 117987 h 118174"/>
              <a:gd name="connsiteX3" fmla="*/ 226142 w 226142"/>
              <a:gd name="connsiteY3" fmla="*/ 29497 h 118174"/>
              <a:gd name="connsiteX4" fmla="*/ 226142 w 226142"/>
              <a:gd name="connsiteY4" fmla="*/ 29497 h 11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42" h="118174">
                <a:moveTo>
                  <a:pt x="0" y="117987"/>
                </a:moveTo>
                <a:cubicBezTo>
                  <a:pt x="26219" y="58993"/>
                  <a:pt x="52439" y="0"/>
                  <a:pt x="78658" y="0"/>
                </a:cubicBezTo>
                <a:cubicBezTo>
                  <a:pt x="104877" y="0"/>
                  <a:pt x="132735" y="113071"/>
                  <a:pt x="157316" y="117987"/>
                </a:cubicBezTo>
                <a:cubicBezTo>
                  <a:pt x="181897" y="122903"/>
                  <a:pt x="226142" y="29497"/>
                  <a:pt x="226142" y="29497"/>
                </a:cubicBezTo>
                <a:lnTo>
                  <a:pt x="226142" y="29497"/>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6F65880C-ECAB-8565-B765-1C2394998F73}"/>
              </a:ext>
            </a:extLst>
          </p:cNvPr>
          <p:cNvCxnSpPr/>
          <p:nvPr/>
        </p:nvCxnSpPr>
        <p:spPr>
          <a:xfrm flipV="1">
            <a:off x="9322608" y="5694794"/>
            <a:ext cx="371629" cy="661793"/>
          </a:xfrm>
          <a:prstGeom prst="line">
            <a:avLst/>
          </a:prstGeom>
          <a:ln w="38100">
            <a:solidFill>
              <a:srgbClr val="0C234B"/>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21AE04A-981A-5422-47B2-4C504A4DED09}"/>
              </a:ext>
            </a:extLst>
          </p:cNvPr>
          <p:cNvCxnSpPr/>
          <p:nvPr/>
        </p:nvCxnSpPr>
        <p:spPr>
          <a:xfrm flipH="1" flipV="1">
            <a:off x="9433534" y="5476139"/>
            <a:ext cx="249440" cy="221143"/>
          </a:xfrm>
          <a:prstGeom prst="straightConnector1">
            <a:avLst/>
          </a:prstGeom>
          <a:ln w="28575">
            <a:solidFill>
              <a:srgbClr val="0C234B"/>
            </a:solidFill>
            <a:tailEnd type="triangle"/>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DBE462E3-AA6C-170A-B2FE-31268C6FA0A6}"/>
              </a:ext>
            </a:extLst>
          </p:cNvPr>
          <p:cNvSpPr/>
          <p:nvPr/>
        </p:nvSpPr>
        <p:spPr>
          <a:xfrm flipV="1">
            <a:off x="10284547" y="6078023"/>
            <a:ext cx="122188" cy="122188"/>
          </a:xfrm>
          <a:prstGeom prst="ellipse">
            <a:avLst/>
          </a:prstGeom>
          <a:solidFill>
            <a:schemeClr val="bg1">
              <a:lumMod val="6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88A4F6B2-4401-874A-0BAC-7B82FEE4124E}"/>
              </a:ext>
            </a:extLst>
          </p:cNvPr>
          <p:cNvSpPr/>
          <p:nvPr/>
        </p:nvSpPr>
        <p:spPr>
          <a:xfrm>
            <a:off x="8435576" y="3970318"/>
            <a:ext cx="3172697" cy="2724396"/>
          </a:xfrm>
          <a:prstGeom prst="rect">
            <a:avLst/>
          </a:prstGeom>
          <a:noFill/>
          <a:ln w="38100">
            <a:solidFill>
              <a:srgbClr val="AB052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7494751-1C4A-3926-5FC0-FC898713C4CB}"/>
              </a:ext>
            </a:extLst>
          </p:cNvPr>
          <p:cNvSpPr/>
          <p:nvPr/>
        </p:nvSpPr>
        <p:spPr>
          <a:xfrm>
            <a:off x="8435576" y="3970318"/>
            <a:ext cx="3172697" cy="2724396"/>
          </a:xfrm>
          <a:prstGeom prst="rect">
            <a:avLst/>
          </a:prstGeom>
          <a:noFill/>
          <a:ln w="38100">
            <a:solidFill>
              <a:srgbClr val="0C234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9">
            <a:extLst>
              <a:ext uri="{FF2B5EF4-FFF2-40B4-BE49-F238E27FC236}">
                <a16:creationId xmlns:a16="http://schemas.microsoft.com/office/drawing/2014/main" id="{C21E273D-EAC6-C518-4B70-FDC9160B589F}"/>
              </a:ext>
            </a:extLst>
          </p:cNvPr>
          <p:cNvSpPr>
            <a:spLocks noGrp="1"/>
          </p:cNvSpPr>
          <p:nvPr>
            <p:ph type="sldNum" sz="quarter" idx="12"/>
          </p:nvPr>
        </p:nvSpPr>
        <p:spPr/>
        <p:txBody>
          <a:bodyPr/>
          <a:lstStyle/>
          <a:p>
            <a:fld id="{433327A2-81B6-4119-8F20-91156AB2E87D}" type="slidenum">
              <a:rPr lang="en-US" sz="1400" smtClean="0">
                <a:solidFill>
                  <a:srgbClr val="0C234B"/>
                </a:solidFill>
              </a:rPr>
              <a:t>7</a:t>
            </a:fld>
            <a:endParaRPr lang="en-US" sz="1400">
              <a:solidFill>
                <a:srgbClr val="0C234B"/>
              </a:solidFill>
            </a:endParaRPr>
          </a:p>
        </p:txBody>
      </p:sp>
    </p:spTree>
    <p:extLst>
      <p:ext uri="{BB962C8B-B14F-4D97-AF65-F5344CB8AC3E}">
        <p14:creationId xmlns:p14="http://schemas.microsoft.com/office/powerpoint/2010/main" val="124604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14460-58EE-AFFA-EAD6-4F224810D14A}"/>
              </a:ext>
            </a:extLst>
          </p:cNvPr>
          <p:cNvSpPr>
            <a:spLocks noGrp="1"/>
          </p:cNvSpPr>
          <p:nvPr>
            <p:ph type="title"/>
          </p:nvPr>
        </p:nvSpPr>
        <p:spPr/>
        <p:txBody>
          <a:bodyPr/>
          <a:lstStyle/>
          <a:p>
            <a:r>
              <a:rPr lang="en-US" dirty="0"/>
              <a:t>My Research</a:t>
            </a:r>
          </a:p>
        </p:txBody>
      </p:sp>
      <p:sp>
        <p:nvSpPr>
          <p:cNvPr id="3" name="Content Placeholder 2">
            <a:extLst>
              <a:ext uri="{FF2B5EF4-FFF2-40B4-BE49-F238E27FC236}">
                <a16:creationId xmlns:a16="http://schemas.microsoft.com/office/drawing/2014/main" id="{5F2578C1-FCA8-9755-4791-26AC22B203C6}"/>
              </a:ext>
            </a:extLst>
          </p:cNvPr>
          <p:cNvSpPr>
            <a:spLocks noGrp="1"/>
          </p:cNvSpPr>
          <p:nvPr>
            <p:ph idx="1"/>
          </p:nvPr>
        </p:nvSpPr>
        <p:spPr>
          <a:xfrm>
            <a:off x="838200" y="3300980"/>
            <a:ext cx="10515600" cy="452440"/>
          </a:xfrm>
        </p:spPr>
        <p:txBody>
          <a:bodyPr>
            <a:normAutofit lnSpcReduction="10000"/>
          </a:bodyPr>
          <a:lstStyle/>
          <a:p>
            <a:pPr marL="0" indent="0" algn="ctr">
              <a:buNone/>
            </a:pPr>
            <a:r>
              <a:rPr lang="en-US" dirty="0"/>
              <a:t>However…</a:t>
            </a:r>
          </a:p>
        </p:txBody>
      </p:sp>
      <p:sp>
        <p:nvSpPr>
          <p:cNvPr id="4" name="Content Placeholder 2">
            <a:extLst>
              <a:ext uri="{FF2B5EF4-FFF2-40B4-BE49-F238E27FC236}">
                <a16:creationId xmlns:a16="http://schemas.microsoft.com/office/drawing/2014/main" id="{634F66EB-E6E8-C118-FC53-85154AC2473F}"/>
              </a:ext>
            </a:extLst>
          </p:cNvPr>
          <p:cNvSpPr txBox="1">
            <a:spLocks/>
          </p:cNvSpPr>
          <p:nvPr/>
        </p:nvSpPr>
        <p:spPr>
          <a:xfrm>
            <a:off x="541035" y="2045148"/>
            <a:ext cx="10515600" cy="931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Objective: </a:t>
            </a:r>
            <a:r>
              <a:rPr lang="en-US" dirty="0"/>
              <a:t>Determine the effects of intermittent operation on membrane performance  </a:t>
            </a:r>
          </a:p>
        </p:txBody>
      </p:sp>
      <p:sp>
        <p:nvSpPr>
          <p:cNvPr id="7" name="Content Placeholder 2">
            <a:extLst>
              <a:ext uri="{FF2B5EF4-FFF2-40B4-BE49-F238E27FC236}">
                <a16:creationId xmlns:a16="http://schemas.microsoft.com/office/drawing/2014/main" id="{6623F91C-04FD-94CB-2C55-AEE5F584933F}"/>
              </a:ext>
            </a:extLst>
          </p:cNvPr>
          <p:cNvSpPr txBox="1">
            <a:spLocks/>
          </p:cNvSpPr>
          <p:nvPr/>
        </p:nvSpPr>
        <p:spPr>
          <a:xfrm>
            <a:off x="1110343" y="4247252"/>
            <a:ext cx="10515600" cy="4524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In research, everything that can go wrong will go wrong.</a:t>
            </a:r>
          </a:p>
        </p:txBody>
      </p:sp>
      <p:sp>
        <p:nvSpPr>
          <p:cNvPr id="5" name="Slide Number Placeholder 4">
            <a:extLst>
              <a:ext uri="{FF2B5EF4-FFF2-40B4-BE49-F238E27FC236}">
                <a16:creationId xmlns:a16="http://schemas.microsoft.com/office/drawing/2014/main" id="{E628589D-9770-E3CA-BBEC-AE0086DA419A}"/>
              </a:ext>
            </a:extLst>
          </p:cNvPr>
          <p:cNvSpPr>
            <a:spLocks noGrp="1"/>
          </p:cNvSpPr>
          <p:nvPr>
            <p:ph type="sldNum" sz="quarter" idx="12"/>
          </p:nvPr>
        </p:nvSpPr>
        <p:spPr/>
        <p:txBody>
          <a:bodyPr/>
          <a:lstStyle/>
          <a:p>
            <a:fld id="{433327A2-81B6-4119-8F20-91156AB2E87D}" type="slidenum">
              <a:rPr lang="en-US" sz="1400" smtClean="0">
                <a:solidFill>
                  <a:srgbClr val="0C234B"/>
                </a:solidFill>
              </a:rPr>
              <a:t>8</a:t>
            </a:fld>
            <a:endParaRPr lang="en-US" sz="1400">
              <a:solidFill>
                <a:srgbClr val="0C234B"/>
              </a:solidFill>
            </a:endParaRPr>
          </a:p>
        </p:txBody>
      </p:sp>
    </p:spTree>
    <p:extLst>
      <p:ext uri="{BB962C8B-B14F-4D97-AF65-F5344CB8AC3E}">
        <p14:creationId xmlns:p14="http://schemas.microsoft.com/office/powerpoint/2010/main" val="334302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0ED48B-D160-4696-F82E-22D43731C8D9}"/>
              </a:ext>
            </a:extLst>
          </p:cNvPr>
          <p:cNvPicPr>
            <a:picLocks noChangeAspect="1"/>
          </p:cNvPicPr>
          <p:nvPr/>
        </p:nvPicPr>
        <p:blipFill>
          <a:blip r:embed="rId2"/>
          <a:stretch>
            <a:fillRect/>
          </a:stretch>
        </p:blipFill>
        <p:spPr>
          <a:xfrm>
            <a:off x="926562" y="1963402"/>
            <a:ext cx="10303393" cy="3533883"/>
          </a:xfrm>
          <a:prstGeom prst="rect">
            <a:avLst/>
          </a:prstGeom>
        </p:spPr>
      </p:pic>
      <p:sp>
        <p:nvSpPr>
          <p:cNvPr id="2" name="Title 1">
            <a:extLst>
              <a:ext uri="{FF2B5EF4-FFF2-40B4-BE49-F238E27FC236}">
                <a16:creationId xmlns:a16="http://schemas.microsoft.com/office/drawing/2014/main" id="{BED9D714-1477-67C9-CFE7-567335698506}"/>
              </a:ext>
            </a:extLst>
          </p:cNvPr>
          <p:cNvSpPr>
            <a:spLocks noGrp="1"/>
          </p:cNvSpPr>
          <p:nvPr>
            <p:ph type="title"/>
          </p:nvPr>
        </p:nvSpPr>
        <p:spPr/>
        <p:txBody>
          <a:bodyPr/>
          <a:lstStyle/>
          <a:p>
            <a:r>
              <a:rPr lang="en-US" dirty="0"/>
              <a:t>Troubleshooting</a:t>
            </a:r>
          </a:p>
        </p:txBody>
      </p:sp>
      <p:sp>
        <p:nvSpPr>
          <p:cNvPr id="5" name="&quot;Not Allowed&quot; Symbol 4">
            <a:extLst>
              <a:ext uri="{FF2B5EF4-FFF2-40B4-BE49-F238E27FC236}">
                <a16:creationId xmlns:a16="http://schemas.microsoft.com/office/drawing/2014/main" id="{148881B5-83EB-018B-EF2D-16C1130677A9}"/>
              </a:ext>
            </a:extLst>
          </p:cNvPr>
          <p:cNvSpPr/>
          <p:nvPr/>
        </p:nvSpPr>
        <p:spPr>
          <a:xfrm>
            <a:off x="2471057" y="3091544"/>
            <a:ext cx="1055915" cy="988439"/>
          </a:xfrm>
          <a:prstGeom prst="noSmoking">
            <a:avLst>
              <a:gd name="adj" fmla="val 8566"/>
            </a:avLst>
          </a:prstGeom>
          <a:solidFill>
            <a:srgbClr val="81D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quot;Not Allowed&quot; Symbol 7">
            <a:extLst>
              <a:ext uri="{FF2B5EF4-FFF2-40B4-BE49-F238E27FC236}">
                <a16:creationId xmlns:a16="http://schemas.microsoft.com/office/drawing/2014/main" id="{6DBFC410-E0BD-54C8-2C07-FD1A5E735BEC}"/>
              </a:ext>
            </a:extLst>
          </p:cNvPr>
          <p:cNvSpPr/>
          <p:nvPr/>
        </p:nvSpPr>
        <p:spPr>
          <a:xfrm>
            <a:off x="7656650" y="3206247"/>
            <a:ext cx="855980" cy="801280"/>
          </a:xfrm>
          <a:prstGeom prst="noSmoking">
            <a:avLst>
              <a:gd name="adj" fmla="val 8566"/>
            </a:avLst>
          </a:prstGeom>
          <a:solidFill>
            <a:srgbClr val="81D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quot;Not Allowed&quot; Symbol 8">
            <a:extLst>
              <a:ext uri="{FF2B5EF4-FFF2-40B4-BE49-F238E27FC236}">
                <a16:creationId xmlns:a16="http://schemas.microsoft.com/office/drawing/2014/main" id="{3AE7B7DC-4A96-F24A-D538-CD6F5165283F}"/>
              </a:ext>
            </a:extLst>
          </p:cNvPr>
          <p:cNvSpPr/>
          <p:nvPr/>
        </p:nvSpPr>
        <p:spPr>
          <a:xfrm>
            <a:off x="4910096" y="2706180"/>
            <a:ext cx="1914606" cy="1792257"/>
          </a:xfrm>
          <a:prstGeom prst="noSmoking">
            <a:avLst>
              <a:gd name="adj" fmla="val 8566"/>
            </a:avLst>
          </a:prstGeom>
          <a:solidFill>
            <a:srgbClr val="81D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quot;Not Allowed&quot; Symbol 9">
            <a:extLst>
              <a:ext uri="{FF2B5EF4-FFF2-40B4-BE49-F238E27FC236}">
                <a16:creationId xmlns:a16="http://schemas.microsoft.com/office/drawing/2014/main" id="{CADC3F7F-0C23-810F-A4A5-B85FC46BAB18}"/>
              </a:ext>
            </a:extLst>
          </p:cNvPr>
          <p:cNvSpPr/>
          <p:nvPr/>
        </p:nvSpPr>
        <p:spPr>
          <a:xfrm>
            <a:off x="8697685" y="2585994"/>
            <a:ext cx="1194625" cy="2040434"/>
          </a:xfrm>
          <a:prstGeom prst="noSmoking">
            <a:avLst>
              <a:gd name="adj" fmla="val 8566"/>
            </a:avLst>
          </a:prstGeom>
          <a:solidFill>
            <a:srgbClr val="81D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3">
            <a:extLst>
              <a:ext uri="{FF2B5EF4-FFF2-40B4-BE49-F238E27FC236}">
                <a16:creationId xmlns:a16="http://schemas.microsoft.com/office/drawing/2014/main" id="{AF44A39C-B925-7C8C-B851-F35914A944A7}"/>
              </a:ext>
            </a:extLst>
          </p:cNvPr>
          <p:cNvSpPr>
            <a:spLocks noGrp="1"/>
          </p:cNvSpPr>
          <p:nvPr>
            <p:ph type="sldNum" sz="quarter" idx="12"/>
          </p:nvPr>
        </p:nvSpPr>
        <p:spPr/>
        <p:txBody>
          <a:bodyPr/>
          <a:lstStyle/>
          <a:p>
            <a:fld id="{433327A2-81B6-4119-8F20-91156AB2E87D}" type="slidenum">
              <a:rPr lang="en-US" sz="1400" smtClean="0">
                <a:solidFill>
                  <a:srgbClr val="0C234B"/>
                </a:solidFill>
              </a:rPr>
              <a:t>9</a:t>
            </a:fld>
            <a:endParaRPr lang="en-US" sz="1400">
              <a:solidFill>
                <a:srgbClr val="0C234B"/>
              </a:solidFill>
            </a:endParaRPr>
          </a:p>
        </p:txBody>
      </p:sp>
    </p:spTree>
    <p:extLst>
      <p:ext uri="{BB962C8B-B14F-4D97-AF65-F5344CB8AC3E}">
        <p14:creationId xmlns:p14="http://schemas.microsoft.com/office/powerpoint/2010/main" val="109499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ORES la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RES lab" id="{9D985DC1-FF59-40EB-8421-5483C889784E}" vid="{D4E0C6AC-99CB-42B9-A317-6A62C7F35C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1000</TotalTime>
  <Words>711</Words>
  <Application>Microsoft Office PowerPoint</Application>
  <PresentationFormat>Widescreen</PresentationFormat>
  <Paragraphs>147</Paragraphs>
  <Slides>16</Slides>
  <Notes>4</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Calibri Light</vt:lpstr>
      <vt:lpstr>Google Sans</vt:lpstr>
      <vt:lpstr>Source Sans Pro</vt:lpstr>
      <vt:lpstr>Times New Roman</vt:lpstr>
      <vt:lpstr>Wingdings</vt:lpstr>
      <vt:lpstr>Office Theme</vt:lpstr>
      <vt:lpstr>KORES lab</vt:lpstr>
      <vt:lpstr>Intermittent Performance of Pilot Scale Off-Grid Nanofiltration System</vt:lpstr>
      <vt:lpstr>Background</vt:lpstr>
      <vt:lpstr>Project Objectives</vt:lpstr>
      <vt:lpstr>Research Filtration System</vt:lpstr>
      <vt:lpstr>Research Filtration System</vt:lpstr>
      <vt:lpstr>Research Filtration System</vt:lpstr>
      <vt:lpstr>Research Filtration System</vt:lpstr>
      <vt:lpstr>My Research</vt:lpstr>
      <vt:lpstr>Troubleshooting</vt:lpstr>
      <vt:lpstr>Finally… Experiments</vt:lpstr>
      <vt:lpstr>Results</vt:lpstr>
      <vt:lpstr>Results</vt:lpstr>
      <vt:lpstr>Results</vt:lpstr>
      <vt:lpstr>Key Takeaways</vt:lpstr>
      <vt:lpstr>Key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Intermittent Performance of Pilot Scale Off-Grid Nanofiltration System</dc:title>
  <dc:creator>Carroll, Lynn Marie - (katielynn)</dc:creator>
  <cp:lastModifiedBy>Coe, Michelle A - (macoe)</cp:lastModifiedBy>
  <cp:revision>3</cp:revision>
  <dcterms:created xsi:type="dcterms:W3CDTF">2023-03-22T18:02:44Z</dcterms:created>
  <dcterms:modified xsi:type="dcterms:W3CDTF">2023-04-14T21:32:12Z</dcterms:modified>
</cp:coreProperties>
</file>